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60" r:id="rId4"/>
    <p:sldId id="258" r:id="rId5"/>
    <p:sldId id="261" r:id="rId6"/>
    <p:sldId id="262" r:id="rId7"/>
    <p:sldId id="263" r:id="rId8"/>
    <p:sldId id="264" r:id="rId9"/>
    <p:sldId id="265" r:id="rId10"/>
    <p:sldId id="266" r:id="rId11"/>
    <p:sldId id="273" r:id="rId12"/>
    <p:sldId id="274" r:id="rId13"/>
    <p:sldId id="267" r:id="rId14"/>
    <p:sldId id="268" r:id="rId15"/>
    <p:sldId id="269" r:id="rId16"/>
    <p:sldId id="270" r:id="rId17"/>
    <p:sldId id="271" r:id="rId18"/>
    <p:sldId id="272" r:id="rId19"/>
  </p:sldIdLst>
  <p:sldSz cx="9144000" cy="6858000" type="screen4x3"/>
  <p:notesSz cx="6858000" cy="9144000"/>
  <p:defaultTextStyle>
    <a:defPPr>
      <a:defRPr lang="hu-H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9" d="100"/>
          <a:sy n="79" d="100"/>
        </p:scale>
        <p:origin x="133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64" y="18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hu-HU" altLang="en-US"/>
          </a:p>
        </p:txBody>
      </p:sp>
      <p:sp>
        <p:nvSpPr>
          <p:cNvPr id="4096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hu-HU" altLang="en-US"/>
          </a:p>
        </p:txBody>
      </p:sp>
      <p:sp>
        <p:nvSpPr>
          <p:cNvPr id="4096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hu-HU" altLang="en-US"/>
          </a:p>
        </p:txBody>
      </p:sp>
      <p:sp>
        <p:nvSpPr>
          <p:cNvPr id="4096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6E8807C-D99E-4E3E-BEF6-DD17E991EAD3}" type="slidenum">
              <a:rPr lang="hu-HU" altLang="en-US"/>
              <a:pPr>
                <a:defRPr/>
              </a:pPr>
              <a:t>‹#›</a:t>
            </a:fld>
            <a:endParaRPr lang="hu-HU" altLang="en-US"/>
          </a:p>
        </p:txBody>
      </p:sp>
    </p:spTree>
    <p:extLst>
      <p:ext uri="{BB962C8B-B14F-4D97-AF65-F5344CB8AC3E}">
        <p14:creationId xmlns:p14="http://schemas.microsoft.com/office/powerpoint/2010/main" val="4095199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hu-HU" altLang="en-US"/>
          </a:p>
        </p:txBody>
      </p:sp>
      <p:sp>
        <p:nvSpPr>
          <p:cNvPr id="1945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hu-HU" alt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u-HU" altLang="en-US" noProof="0" smtClean="0"/>
              <a:t>Mintaszöveg szerkesztése</a:t>
            </a:r>
          </a:p>
          <a:p>
            <a:pPr lvl="1"/>
            <a:r>
              <a:rPr lang="hu-HU" altLang="en-US" noProof="0" smtClean="0"/>
              <a:t>Második szint</a:t>
            </a:r>
          </a:p>
          <a:p>
            <a:pPr lvl="2"/>
            <a:r>
              <a:rPr lang="hu-HU" altLang="en-US" noProof="0" smtClean="0"/>
              <a:t>Harmadik szint</a:t>
            </a:r>
          </a:p>
          <a:p>
            <a:pPr lvl="3"/>
            <a:r>
              <a:rPr lang="hu-HU" altLang="en-US" noProof="0" smtClean="0"/>
              <a:t>Negyedik szint</a:t>
            </a:r>
          </a:p>
          <a:p>
            <a:pPr lvl="4"/>
            <a:r>
              <a:rPr lang="hu-HU" altLang="en-US" noProof="0" smtClean="0"/>
              <a:t>Ötödik szint</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hu-HU" alt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124C72D-7754-45DA-B601-7244A407E792}" type="slidenum">
              <a:rPr lang="hu-HU" altLang="en-US"/>
              <a:pPr>
                <a:defRPr/>
              </a:pPr>
              <a:t>‹#›</a:t>
            </a:fld>
            <a:endParaRPr lang="hu-HU" altLang="en-US"/>
          </a:p>
        </p:txBody>
      </p:sp>
    </p:spTree>
    <p:extLst>
      <p:ext uri="{BB962C8B-B14F-4D97-AF65-F5344CB8AC3E}">
        <p14:creationId xmlns:p14="http://schemas.microsoft.com/office/powerpoint/2010/main" val="19822290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C0E977-7DFB-45F5-9F6A-991D663F403C}" type="slidenum">
              <a:rPr lang="hu-HU" altLang="en-US"/>
              <a:pPr/>
              <a:t>1</a:t>
            </a:fld>
            <a:endParaRPr lang="hu-HU" altLang="en-US"/>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r>
              <a:rPr lang="hu-HU" altLang="en-US" b="1" smtClean="0"/>
              <a:t>Vázené Dámi á Pánové!</a:t>
            </a:r>
          </a:p>
          <a:p>
            <a:pPr eaLnBrk="1" hangingPunct="1"/>
            <a:endParaRPr lang="hu-HU" altLang="en-US" b="1" smtClean="0"/>
          </a:p>
          <a:p>
            <a:pPr eaLnBrk="1" hangingPunct="1"/>
            <a:r>
              <a:rPr lang="hu-HU" altLang="en-US" b="1" smtClean="0"/>
              <a:t>Dovolte mne pozdravit’ Vám v meni madarskih organizátorov veletrhy á vystavy.</a:t>
            </a:r>
          </a:p>
          <a:p>
            <a:pPr eaLnBrk="1" hangingPunct="1"/>
            <a:r>
              <a:rPr lang="hu-HU" altLang="en-US" b="1" smtClean="0"/>
              <a:t>My name is Károly Nagy and I am executive secretary of the Hungarian SOVA. Also I am an international marketing consultant mostly in exhibition related issues.</a:t>
            </a:r>
          </a:p>
          <a:p>
            <a:pPr eaLnBrk="1" hangingPunct="1"/>
            <a:r>
              <a:rPr lang="hu-HU" altLang="en-US" b="1" smtClean="0"/>
              <a:t>My intention today is oriented to present you the effects of world economy, of changes in marketing strategies and its repercussions as consequential changes in Central East European exhibition industry.</a:t>
            </a:r>
          </a:p>
        </p:txBody>
      </p:sp>
    </p:spTree>
    <p:extLst>
      <p:ext uri="{BB962C8B-B14F-4D97-AF65-F5344CB8AC3E}">
        <p14:creationId xmlns:p14="http://schemas.microsoft.com/office/powerpoint/2010/main" val="2422554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0B4FA49-A3BF-4B8B-9031-925A0FF8B7BF}" type="slidenum">
              <a:rPr lang="hu-HU" altLang="en-US"/>
              <a:pPr/>
              <a:t>10</a:t>
            </a:fld>
            <a:endParaRPr lang="hu-HU" altLang="en-US"/>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r>
              <a:rPr lang="hu-HU" altLang="en-US" b="1" smtClean="0"/>
              <a:t>CENTREX has started to check out why do visitors attend and how do they consider exhibitions/fairs in their decision taking process. The first such pan-Central East European visitor survey has partly been processed and a few preliminary findings can be mentioned:</a:t>
            </a:r>
          </a:p>
          <a:p>
            <a:pPr eaLnBrk="1" hangingPunct="1"/>
            <a:endParaRPr lang="hu-HU" altLang="en-US" smtClean="0"/>
          </a:p>
        </p:txBody>
      </p:sp>
    </p:spTree>
    <p:extLst>
      <p:ext uri="{BB962C8B-B14F-4D97-AF65-F5344CB8AC3E}">
        <p14:creationId xmlns:p14="http://schemas.microsoft.com/office/powerpoint/2010/main" val="397033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E50B20-1B1C-4DEE-90FD-BB1460660847}" type="slidenum">
              <a:rPr lang="hu-HU" altLang="en-US"/>
              <a:pPr/>
              <a:t>11</a:t>
            </a:fld>
            <a:endParaRPr lang="hu-HU" altLang="en-US"/>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buFontTx/>
              <a:buChar char="•"/>
            </a:pPr>
            <a:r>
              <a:rPr lang="hu-HU" altLang="en-US" b="1" smtClean="0"/>
              <a:t>Most of the visitors visit many events a year.  Over 55% sees 2-3 fairs and only 19 p.c. visits one fair a year.</a:t>
            </a:r>
          </a:p>
          <a:p>
            <a:pPr eaLnBrk="1" hangingPunct="1">
              <a:buFontTx/>
              <a:buChar char="•"/>
            </a:pPr>
            <a:endParaRPr lang="hu-HU" altLang="en-US" b="1" smtClean="0"/>
          </a:p>
          <a:p>
            <a:pPr eaLnBrk="1" hangingPunct="1">
              <a:buFontTx/>
              <a:buChar char="•"/>
            </a:pPr>
            <a:r>
              <a:rPr lang="hu-HU" altLang="en-US" b="1" smtClean="0"/>
              <a:t>When checking how much contact they establish – you may definitely multiply the reach of information well beyond the statistical number of visitors: in most of the cases visitors say they pass over their exhibition/fair experiences, information to at least 6 more persons. Thus the real number of visitors or the target reached is much higher than the statistics could present. </a:t>
            </a:r>
          </a:p>
          <a:p>
            <a:pPr eaLnBrk="1" hangingPunct="1"/>
            <a:endParaRPr lang="hu-HU" altLang="en-US" b="1" smtClean="0"/>
          </a:p>
          <a:p>
            <a:pPr eaLnBrk="1" hangingPunct="1">
              <a:buFontTx/>
              <a:buChar char="•"/>
            </a:pPr>
            <a:r>
              <a:rPr lang="hu-HU" altLang="en-US" b="1" smtClean="0"/>
              <a:t>Thirdly, since these experiences are personal, the value of the transmitted information, opinion, impression is much higher in its impact. Over 90 p.c. of the visitors consider exhibitions and fairs as useful for their business decisions. Also about 90 p.c. of the visitors believe that exhibitions and fairs shall remain efficient in the next 5-6 years for busines success.</a:t>
            </a:r>
            <a:endParaRPr lang="hu-HU" altLang="en-US" smtClean="0"/>
          </a:p>
        </p:txBody>
      </p:sp>
    </p:spTree>
    <p:extLst>
      <p:ext uri="{BB962C8B-B14F-4D97-AF65-F5344CB8AC3E}">
        <p14:creationId xmlns:p14="http://schemas.microsoft.com/office/powerpoint/2010/main" val="620468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AA5038-25D9-416D-A014-AD94EA284186}" type="slidenum">
              <a:rPr lang="hu-HU" altLang="en-US"/>
              <a:pPr/>
              <a:t>12</a:t>
            </a:fld>
            <a:endParaRPr lang="hu-HU" altLang="en-US"/>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r>
              <a:rPr lang="hu-HU" altLang="en-US" b="1" smtClean="0"/>
              <a:t>We have gor some clear indications what exhibitions are good for on the visitor side:</a:t>
            </a:r>
          </a:p>
          <a:p>
            <a:pPr eaLnBrk="1" hangingPunct="1"/>
            <a:endParaRPr lang="hu-HU" altLang="en-US" b="1" smtClean="0"/>
          </a:p>
          <a:p>
            <a:pPr eaLnBrk="1" hangingPunct="1"/>
            <a:r>
              <a:rPr lang="hu-HU" altLang="en-US" b="1" smtClean="0"/>
              <a:t>In relationship to other marketing tools exhibitions rank No. 1.  In the following business objectives:</a:t>
            </a:r>
          </a:p>
          <a:p>
            <a:pPr eaLnBrk="1" hangingPunct="1"/>
            <a:endParaRPr lang="hu-HU" altLang="en-US" smtClean="0"/>
          </a:p>
        </p:txBody>
      </p:sp>
    </p:spTree>
    <p:extLst>
      <p:ext uri="{BB962C8B-B14F-4D97-AF65-F5344CB8AC3E}">
        <p14:creationId xmlns:p14="http://schemas.microsoft.com/office/powerpoint/2010/main" val="32194945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CF0AA1-70E3-4E09-AA8E-782E3AD51B12}" type="slidenum">
              <a:rPr lang="hu-HU" altLang="en-US"/>
              <a:pPr/>
              <a:t>13</a:t>
            </a:fld>
            <a:endParaRPr lang="hu-HU" alt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hu-HU" altLang="en-US" sz="1400" b="1" smtClean="0"/>
              <a:t>Growing time shortage for visitors (life has speeded up) global players are hard hearted to let their professionals go to exhibitions to visit. They usually disprefer – at least in CEE – clever, thinking, technically creative people. They try to avoid their employees to see how different other companies are.</a:t>
            </a:r>
          </a:p>
          <a:p>
            <a:pPr eaLnBrk="1" hangingPunct="1"/>
            <a:endParaRPr lang="hu-HU" altLang="en-US" smtClean="0"/>
          </a:p>
        </p:txBody>
      </p:sp>
    </p:spTree>
    <p:extLst>
      <p:ext uri="{BB962C8B-B14F-4D97-AF65-F5344CB8AC3E}">
        <p14:creationId xmlns:p14="http://schemas.microsoft.com/office/powerpoint/2010/main" val="2344765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EA8F2E-1ADA-4C97-9AF3-DD138BEBEAD2}" type="slidenum">
              <a:rPr lang="hu-HU" altLang="en-US"/>
              <a:pPr/>
              <a:t>14</a:t>
            </a:fld>
            <a:endParaRPr lang="hu-HU" alt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r>
              <a:rPr lang="hu-HU" altLang="en-US" sz="1400" b="1" smtClean="0"/>
              <a:t>Local marketing</a:t>
            </a:r>
          </a:p>
          <a:p>
            <a:pPr eaLnBrk="1" hangingPunct="1"/>
            <a:endParaRPr lang="hu-HU" altLang="en-US" sz="1400" b="1" smtClean="0"/>
          </a:p>
          <a:p>
            <a:pPr eaLnBrk="1" hangingPunct="1">
              <a:buFontTx/>
              <a:buChar char="-"/>
            </a:pPr>
            <a:r>
              <a:rPr lang="hu-HU" altLang="en-US" sz="1400" b="1" smtClean="0"/>
              <a:t>where your most immediate, natural market is</a:t>
            </a:r>
          </a:p>
          <a:p>
            <a:pPr eaLnBrk="1" hangingPunct="1">
              <a:buFontTx/>
              <a:buChar char="-"/>
            </a:pPr>
            <a:r>
              <a:rPr lang="hu-HU" altLang="en-US" sz="1400" b="1" smtClean="0"/>
              <a:t>SMEs have to put up their ’camp’ at home – to have at least one business base, a fixed point</a:t>
            </a:r>
          </a:p>
          <a:p>
            <a:pPr eaLnBrk="1" hangingPunct="1">
              <a:buFontTx/>
              <a:buChar char="-"/>
            </a:pPr>
            <a:r>
              <a:rPr lang="hu-HU" altLang="en-US" sz="1400" b="1" smtClean="0"/>
              <a:t>Usually it is their home ground, a baker does not deliver too far</a:t>
            </a:r>
          </a:p>
          <a:p>
            <a:pPr eaLnBrk="1" hangingPunct="1">
              <a:buFontTx/>
              <a:buChar char="-"/>
            </a:pPr>
            <a:r>
              <a:rPr lang="hu-HU" altLang="en-US" sz="1400" b="1" smtClean="0"/>
              <a:t>Locally better face-to-face contacts can be made and they are more binding (you commit yourself to quality and lasting personal relationships)</a:t>
            </a:r>
          </a:p>
          <a:p>
            <a:pPr eaLnBrk="1" hangingPunct="1"/>
            <a:endParaRPr lang="hu-HU" altLang="en-US" sz="1400" b="1" smtClean="0"/>
          </a:p>
          <a:p>
            <a:pPr eaLnBrk="1" hangingPunct="1"/>
            <a:r>
              <a:rPr lang="hu-HU" altLang="en-US" sz="1400" b="1" smtClean="0"/>
              <a:t>Even a global network company comes close (e.g. electrical works E-ON) </a:t>
            </a:r>
          </a:p>
          <a:p>
            <a:pPr eaLnBrk="1" hangingPunct="1"/>
            <a:endParaRPr lang="hu-HU" altLang="en-US" smtClean="0"/>
          </a:p>
        </p:txBody>
      </p:sp>
    </p:spTree>
    <p:extLst>
      <p:ext uri="{BB962C8B-B14F-4D97-AF65-F5344CB8AC3E}">
        <p14:creationId xmlns:p14="http://schemas.microsoft.com/office/powerpoint/2010/main" val="2541197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C44D689-57AE-4317-8918-7A21617FCE65}" type="slidenum">
              <a:rPr lang="hu-HU" altLang="en-US"/>
              <a:pPr/>
              <a:t>15</a:t>
            </a:fld>
            <a:endParaRPr lang="hu-HU" alt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r>
              <a:rPr lang="hu-HU" altLang="en-US" sz="1400" b="1" smtClean="0"/>
              <a:t>This need completely different marketing strategy. This is the biggest challenge: they are much more specific and general at the same time as that of a global player</a:t>
            </a:r>
          </a:p>
          <a:p>
            <a:pPr eaLnBrk="1" hangingPunct="1"/>
            <a:endParaRPr lang="hu-HU" altLang="en-US" sz="1400" b="1" smtClean="0"/>
          </a:p>
          <a:p>
            <a:pPr eaLnBrk="1" hangingPunct="1"/>
            <a:r>
              <a:rPr lang="hu-HU" altLang="en-US" sz="1400" b="1" smtClean="0"/>
              <a:t>A local entrepreneur </a:t>
            </a:r>
            <a:r>
              <a:rPr lang="hu-HU" altLang="en-US" sz="1400" b="1" u="sng" smtClean="0"/>
              <a:t>must</a:t>
            </a:r>
            <a:r>
              <a:rPr lang="hu-HU" altLang="en-US" sz="1400" b="1" smtClean="0"/>
              <a:t> know what their customers want:  today, tomorrow and day after.</a:t>
            </a:r>
          </a:p>
          <a:p>
            <a:pPr eaLnBrk="1" hangingPunct="1"/>
            <a:endParaRPr lang="hu-HU" altLang="en-US" sz="1400" b="1" smtClean="0"/>
          </a:p>
          <a:p>
            <a:pPr eaLnBrk="1" hangingPunct="1"/>
            <a:r>
              <a:rPr lang="hu-HU" altLang="en-US" sz="1400" b="1" smtClean="0"/>
              <a:t>For this they they need a direct, open line, yet transparent - to reflect the trust in the relationship</a:t>
            </a:r>
          </a:p>
          <a:p>
            <a:pPr eaLnBrk="1" hangingPunct="1"/>
            <a:endParaRPr lang="hu-HU" altLang="en-US" sz="1400" b="1" smtClean="0"/>
          </a:p>
          <a:p>
            <a:pPr eaLnBrk="1" hangingPunct="1"/>
            <a:r>
              <a:rPr lang="hu-HU" altLang="en-US" sz="1400" b="1" smtClean="0"/>
              <a:t>It is here where exhibitions/fairs fall into place</a:t>
            </a:r>
          </a:p>
          <a:p>
            <a:pPr eaLnBrk="1" hangingPunct="1"/>
            <a:endParaRPr lang="hu-HU" altLang="en-US" smtClean="0"/>
          </a:p>
        </p:txBody>
      </p:sp>
    </p:spTree>
    <p:extLst>
      <p:ext uri="{BB962C8B-B14F-4D97-AF65-F5344CB8AC3E}">
        <p14:creationId xmlns:p14="http://schemas.microsoft.com/office/powerpoint/2010/main" val="969826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8A9F09E-7546-4CCC-827E-A5838407B54F}" type="slidenum">
              <a:rPr lang="hu-HU" altLang="en-US"/>
              <a:pPr/>
              <a:t>16</a:t>
            </a:fld>
            <a:endParaRPr lang="hu-HU" alt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buFont typeface="Symbol" panose="05050102010706020507" pitchFamily="18" charset="2"/>
              <a:buNone/>
            </a:pPr>
            <a:r>
              <a:rPr lang="hu-HU" altLang="en-US" sz="1400" b="1" smtClean="0"/>
              <a:t>Exhibitions also can add the ’pleasure’ feeling of the personal encounter: </a:t>
            </a:r>
          </a:p>
          <a:p>
            <a:pPr eaLnBrk="1" hangingPunct="1">
              <a:buFont typeface="Symbol" panose="05050102010706020507" pitchFamily="18" charset="2"/>
              <a:buNone/>
            </a:pPr>
            <a:endParaRPr lang="hu-HU" altLang="en-US" sz="1400" b="1" smtClean="0"/>
          </a:p>
          <a:p>
            <a:pPr eaLnBrk="1" hangingPunct="1">
              <a:buFont typeface="Symbol" panose="05050102010706020507" pitchFamily="18" charset="2"/>
              <a:buNone/>
            </a:pPr>
            <a:r>
              <a:rPr lang="hu-HU" altLang="en-US" sz="1400" b="1" smtClean="0"/>
              <a:t>“He asked me what he can do for me.  And he means it. He is my real supplier.”</a:t>
            </a:r>
          </a:p>
          <a:p>
            <a:pPr eaLnBrk="1" hangingPunct="1"/>
            <a:endParaRPr lang="hu-HU" altLang="en-US" sz="1400" b="1" smtClean="0"/>
          </a:p>
          <a:p>
            <a:pPr eaLnBrk="1" hangingPunct="1"/>
            <a:r>
              <a:rPr lang="hu-HU" altLang="en-US" sz="1400" b="1" smtClean="0"/>
              <a:t>Thus we can see diversifying trends of global marketing and alieniation as well as local marketing strategy with local face-to-face touch.</a:t>
            </a:r>
          </a:p>
          <a:p>
            <a:pPr eaLnBrk="1" hangingPunct="1"/>
            <a:endParaRPr lang="hu-HU" altLang="en-US" smtClean="0"/>
          </a:p>
        </p:txBody>
      </p:sp>
    </p:spTree>
    <p:extLst>
      <p:ext uri="{BB962C8B-B14F-4D97-AF65-F5344CB8AC3E}">
        <p14:creationId xmlns:p14="http://schemas.microsoft.com/office/powerpoint/2010/main" val="18150905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EB050D-AB06-4C7C-8496-08971170B57C}" type="slidenum">
              <a:rPr lang="hu-HU" altLang="en-US"/>
              <a:pPr/>
              <a:t>17</a:t>
            </a:fld>
            <a:endParaRPr lang="hu-HU" alt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r>
              <a:rPr lang="hu-HU" altLang="en-US" sz="1400" b="1" smtClean="0"/>
              <a:t>What do we have here in CEE?</a:t>
            </a:r>
          </a:p>
          <a:p>
            <a:pPr eaLnBrk="1" hangingPunct="1"/>
            <a:endParaRPr lang="hu-HU" altLang="en-US" sz="1400" b="1" smtClean="0"/>
          </a:p>
          <a:p>
            <a:pPr eaLnBrk="1" hangingPunct="1"/>
            <a:r>
              <a:rPr lang="hu-HU" altLang="en-US" sz="1400" b="1" smtClean="0"/>
              <a:t>We all feel the general impact of global strategies and practice.</a:t>
            </a:r>
          </a:p>
          <a:p>
            <a:pPr eaLnBrk="1" hangingPunct="1"/>
            <a:r>
              <a:rPr lang="hu-HU" altLang="en-US" sz="1400" b="1" smtClean="0"/>
              <a:t>There is little experience with local strategies – and even much less which consider CEE as a midway – I do not see too many cross-border local strategies</a:t>
            </a:r>
          </a:p>
          <a:p>
            <a:pPr eaLnBrk="1" hangingPunct="1"/>
            <a:r>
              <a:rPr lang="hu-HU" altLang="en-US" sz="1400" b="1" smtClean="0"/>
              <a:t>We even have – in my perception of CEE  a serious language barrier  or only we Hungarians feel so?</a:t>
            </a:r>
          </a:p>
          <a:p>
            <a:pPr eaLnBrk="1" hangingPunct="1"/>
            <a:r>
              <a:rPr lang="hu-HU" altLang="en-US" sz="1400" b="1" smtClean="0"/>
              <a:t>It remains a question how much CEE based medium sized companies develop CEE marketing strategies?</a:t>
            </a:r>
          </a:p>
          <a:p>
            <a:pPr eaLnBrk="1" hangingPunct="1"/>
            <a:r>
              <a:rPr lang="hu-HU" altLang="en-US" sz="1400" b="1" smtClean="0"/>
              <a:t>Is there a need for CEE strategy?</a:t>
            </a:r>
          </a:p>
          <a:p>
            <a:pPr eaLnBrk="1" hangingPunct="1"/>
            <a:r>
              <a:rPr lang="hu-HU" altLang="en-US" sz="1400" b="1" smtClean="0"/>
              <a:t>Is there a CEE as a business identity at all?</a:t>
            </a:r>
            <a:endParaRPr lang="hu-HU" altLang="en-US" smtClean="0"/>
          </a:p>
        </p:txBody>
      </p:sp>
    </p:spTree>
    <p:extLst>
      <p:ext uri="{BB962C8B-B14F-4D97-AF65-F5344CB8AC3E}">
        <p14:creationId xmlns:p14="http://schemas.microsoft.com/office/powerpoint/2010/main" val="27687865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03760E1-774D-40EC-968D-619E3B882E42}" type="slidenum">
              <a:rPr lang="hu-HU" altLang="en-US"/>
              <a:pPr/>
              <a:t>18</a:t>
            </a:fld>
            <a:endParaRPr lang="hu-HU" alt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r>
              <a:rPr lang="hu-HU" altLang="en-US" sz="1400" b="1" smtClean="0"/>
              <a:t>What is going to happen to us from next week?</a:t>
            </a:r>
          </a:p>
          <a:p>
            <a:pPr eaLnBrk="1" hangingPunct="1"/>
            <a:endParaRPr lang="hu-HU" altLang="en-US" sz="1400" b="1" smtClean="0"/>
          </a:p>
          <a:p>
            <a:pPr eaLnBrk="1" hangingPunct="1"/>
            <a:r>
              <a:rPr lang="hu-HU" altLang="en-US" sz="1400" b="1" smtClean="0"/>
              <a:t>We do not have many global companies which face a completely free global competition.</a:t>
            </a:r>
          </a:p>
          <a:p>
            <a:pPr eaLnBrk="1" hangingPunct="1"/>
            <a:r>
              <a:rPr lang="hu-HU" altLang="en-US" sz="1400" b="1" smtClean="0"/>
              <a:t>We have many small and medium scale companies which should have by now developed new marketing strategies for a free activity cross the border. </a:t>
            </a:r>
          </a:p>
          <a:p>
            <a:pPr eaLnBrk="1" hangingPunct="1"/>
            <a:r>
              <a:rPr lang="hu-HU" altLang="en-US" sz="1400" b="1" smtClean="0"/>
              <a:t>Do we know how to operate in our countries? </a:t>
            </a:r>
          </a:p>
          <a:p>
            <a:pPr eaLnBrk="1" hangingPunct="1"/>
            <a:r>
              <a:rPr lang="hu-HU" altLang="en-US" sz="1400" b="1" smtClean="0"/>
              <a:t>A few examples of past experiences, problematic situation – crossing the border with goods, renting sales outlets, shops, bureoucracy, corruption</a:t>
            </a:r>
          </a:p>
          <a:p>
            <a:pPr eaLnBrk="1" hangingPunct="1"/>
            <a:endParaRPr lang="hu-HU" altLang="en-US" smtClean="0"/>
          </a:p>
        </p:txBody>
      </p:sp>
    </p:spTree>
    <p:extLst>
      <p:ext uri="{BB962C8B-B14F-4D97-AF65-F5344CB8AC3E}">
        <p14:creationId xmlns:p14="http://schemas.microsoft.com/office/powerpoint/2010/main" val="2052435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2EA09B-F5DF-4BB2-8ADE-63A624CCA0C0}" type="slidenum">
              <a:rPr lang="hu-HU" altLang="en-US"/>
              <a:pPr/>
              <a:t>2</a:t>
            </a:fld>
            <a:endParaRPr lang="hu-HU" altLang="en-US"/>
          </a:p>
        </p:txBody>
      </p:sp>
      <p:sp>
        <p:nvSpPr>
          <p:cNvPr id="7171" name="Rectangle 2"/>
          <p:cNvSpPr>
            <a:spLocks noRo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r>
              <a:rPr lang="hu-HU" altLang="en-US" b="1" smtClean="0"/>
              <a:t>Our option to consider Central East Europe is geographical – e,g, containing Austria as well. Second is more close to my perception and it is little more than V4 countries having very similar past and present situations, problems. But I also add some parts of neighbouring countries like Romania, Ukraine and Serbia.  Though there may be further points for reconsider – e.g. by language proximity.</a:t>
            </a:r>
          </a:p>
          <a:p>
            <a:pPr eaLnBrk="1" hangingPunct="1"/>
            <a:r>
              <a:rPr lang="hu-HU" altLang="en-US" b="1" smtClean="0"/>
              <a:t>Another point I wnat to raise that if we want to see trends we need to have quantitative data. In the exhibition world they usually are visitors, exhibitors and size of fairs. </a:t>
            </a:r>
          </a:p>
          <a:p>
            <a:pPr eaLnBrk="1" hangingPunct="1"/>
            <a:r>
              <a:rPr lang="hu-HU" altLang="en-US" b="1" smtClean="0"/>
              <a:t>Number of visitors show how many people, business and consumers, decision makers are willing to invest their time, money and personal effort to be there. Fairs are one media where you pay intentionally to get this marketing exposure.</a:t>
            </a:r>
          </a:p>
          <a:p>
            <a:pPr eaLnBrk="1" hangingPunct="1"/>
            <a:r>
              <a:rPr lang="hu-HU" altLang="en-US" b="1" smtClean="0"/>
              <a:t>Number of exhibitors mean how many companies think that to be at exhibitions is a good investment, fairs are good marketing and sales tools for them.</a:t>
            </a:r>
          </a:p>
          <a:p>
            <a:pPr eaLnBrk="1" hangingPunct="1"/>
            <a:r>
              <a:rPr lang="hu-HU" altLang="en-US" b="1" smtClean="0"/>
              <a:t>Size of the fairs (square meters) shall show how much money these companies are ready to invest, and how much space they devote to do their marketing and sales procedures there.</a:t>
            </a:r>
          </a:p>
        </p:txBody>
      </p:sp>
    </p:spTree>
    <p:extLst>
      <p:ext uri="{BB962C8B-B14F-4D97-AF65-F5344CB8AC3E}">
        <p14:creationId xmlns:p14="http://schemas.microsoft.com/office/powerpoint/2010/main" val="866853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7798C5A-F946-495F-A749-238E2DE2B738}" type="slidenum">
              <a:rPr lang="hu-HU" altLang="en-US"/>
              <a:pPr/>
              <a:t>3</a:t>
            </a:fld>
            <a:endParaRPr lang="hu-HU" altLang="en-US"/>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hu-HU" altLang="en-US" b="1" smtClean="0"/>
              <a:t>Without going deep into the statistical data I prefer to remain on tendencies of the recent years. </a:t>
            </a:r>
          </a:p>
          <a:p>
            <a:pPr eaLnBrk="1" hangingPunct="1"/>
            <a:endParaRPr lang="hu-HU" altLang="en-US" b="1" smtClean="0"/>
          </a:p>
          <a:p>
            <a:pPr eaLnBrk="1" hangingPunct="1"/>
            <a:r>
              <a:rPr lang="hu-HU" altLang="en-US" b="1" smtClean="0"/>
              <a:t>We see now that the exhibition industries are getting right – a consolidation can be observed. What is important to understand that the real competition lays not very much between fairs (however in CZ and in PL there always will be some due to capital considerations of Praha and Brno or Poznan and Warszawa). The real is between marketing and sales tools and this includes trade fairs as well. In certain surveys you will see some efforts to measure and prove their merits – and I will also come back to this later.</a:t>
            </a:r>
          </a:p>
          <a:p>
            <a:pPr eaLnBrk="1" hangingPunct="1"/>
            <a:endParaRPr lang="hu-HU" altLang="en-US" b="1" smtClean="0"/>
          </a:p>
          <a:p>
            <a:pPr eaLnBrk="1" hangingPunct="1"/>
            <a:r>
              <a:rPr lang="hu-HU" altLang="en-US" b="1" smtClean="0"/>
              <a:t>What is essential to all decison makers to get justification about use and values of fairs and other marketing tools as well, first to measure the return on investment in them and then it is possible to compare. </a:t>
            </a:r>
          </a:p>
          <a:p>
            <a:pPr eaLnBrk="1" hangingPunct="1"/>
            <a:endParaRPr lang="hu-HU" altLang="en-US" b="1" smtClean="0"/>
          </a:p>
          <a:p>
            <a:pPr eaLnBrk="1" hangingPunct="1"/>
            <a:endParaRPr lang="hu-HU" altLang="en-US" b="1" smtClean="0"/>
          </a:p>
        </p:txBody>
      </p:sp>
    </p:spTree>
    <p:extLst>
      <p:ext uri="{BB962C8B-B14F-4D97-AF65-F5344CB8AC3E}">
        <p14:creationId xmlns:p14="http://schemas.microsoft.com/office/powerpoint/2010/main" val="1201686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51E1DB-A610-4A31-B224-BBE2EEAB6047}" type="slidenum">
              <a:rPr lang="hu-HU" altLang="en-US"/>
              <a:pPr/>
              <a:t>4</a:t>
            </a:fld>
            <a:endParaRPr lang="hu-HU" altLang="en-US"/>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lnSpc>
                <a:spcPct val="80000"/>
              </a:lnSpc>
            </a:pPr>
            <a:r>
              <a:rPr lang="hu-HU" altLang="en-US" b="1" smtClean="0"/>
              <a:t>To measure trade fairs we use certain  statistics – and they must be transparent and comparable. IN CEE we have CENTREX Union which was established  in order to lay foundation to very strict and Western standard measuring stick which is applied in 6 countries now. It works and the statistics as fully comparable and compared with West European fairs. They are published also in a pan-European brochure.</a:t>
            </a:r>
          </a:p>
          <a:p>
            <a:pPr eaLnBrk="1" hangingPunct="1">
              <a:lnSpc>
                <a:spcPct val="80000"/>
              </a:lnSpc>
            </a:pPr>
            <a:r>
              <a:rPr lang="hu-HU" altLang="en-US" b="1" smtClean="0"/>
              <a:t>Beyond statistics we have got a few surveys – individually at fairs and the results you can see in the communication of organisers. </a:t>
            </a:r>
          </a:p>
          <a:p>
            <a:pPr eaLnBrk="1" hangingPunct="1">
              <a:lnSpc>
                <a:spcPct val="80000"/>
              </a:lnSpc>
            </a:pPr>
            <a:r>
              <a:rPr lang="hu-HU" altLang="en-US" b="1" smtClean="0"/>
              <a:t>What is very important to compare the return on investment with each and every marketing tool and media. Here exhibitions used to be handicapped because: exhibitions were not invented in America secondly fairs have existed well before the word ‘marketing’ was invented.</a:t>
            </a:r>
          </a:p>
          <a:p>
            <a:pPr eaLnBrk="1" hangingPunct="1">
              <a:lnSpc>
                <a:spcPct val="80000"/>
              </a:lnSpc>
            </a:pPr>
            <a:r>
              <a:rPr lang="hu-HU" altLang="en-US" b="1" smtClean="0"/>
              <a:t>My preception is that in the past 15 years each year there has been new martketing tools introduced and labeled as a marketing genius – be it mail order, direct marketing, billboard, point of purchase advertising, Internet. For some time they were labeled as THE solution for everything. Later it turned out to be of some use, but not THE solution. And continuously the exhibitions, fairs fell back in considerations.</a:t>
            </a:r>
          </a:p>
          <a:p>
            <a:pPr eaLnBrk="1" hangingPunct="1">
              <a:lnSpc>
                <a:spcPct val="80000"/>
              </a:lnSpc>
            </a:pPr>
            <a:r>
              <a:rPr lang="hu-HU" altLang="en-US" b="1" smtClean="0"/>
              <a:t>The methods to measure ROI at exhibitions depand greatly not on organisers but more on the exhibiting companies and of the visitors themselves. They have to have clear and possibly measurable targets, and to use tools to measure them. Organisers can help but not substitute the company itself. But I know there is going to be some presentation on that here.</a:t>
            </a:r>
          </a:p>
          <a:p>
            <a:pPr eaLnBrk="1" hangingPunct="1">
              <a:lnSpc>
                <a:spcPct val="80000"/>
              </a:lnSpc>
            </a:pPr>
            <a:endParaRPr lang="hu-HU" altLang="en-US" sz="1000" smtClean="0"/>
          </a:p>
          <a:p>
            <a:pPr eaLnBrk="1" hangingPunct="1">
              <a:lnSpc>
                <a:spcPct val="80000"/>
              </a:lnSpc>
            </a:pPr>
            <a:endParaRPr lang="hu-HU" altLang="en-US" sz="1000" smtClean="0"/>
          </a:p>
        </p:txBody>
      </p:sp>
    </p:spTree>
    <p:extLst>
      <p:ext uri="{BB962C8B-B14F-4D97-AF65-F5344CB8AC3E}">
        <p14:creationId xmlns:p14="http://schemas.microsoft.com/office/powerpoint/2010/main" val="1653919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AA095C-A085-4466-AA4D-9AE86A4DB88B}" type="slidenum">
              <a:rPr lang="hu-HU" altLang="en-US"/>
              <a:pPr/>
              <a:t>5</a:t>
            </a:fld>
            <a:endParaRPr lang="hu-HU" altLang="en-US"/>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hu-HU" altLang="en-US" sz="1400" b="1" smtClean="0"/>
              <a:t>We all know the changes in world economy</a:t>
            </a:r>
          </a:p>
          <a:p>
            <a:pPr eaLnBrk="1" hangingPunct="1"/>
            <a:r>
              <a:rPr lang="hu-HU" altLang="en-US" sz="1400" b="1" smtClean="0"/>
              <a:t>1. Globalization of production/distribution channels and</a:t>
            </a:r>
          </a:p>
          <a:p>
            <a:pPr eaLnBrk="1" hangingPunct="1"/>
            <a:r>
              <a:rPr lang="hu-HU" altLang="en-US" sz="1400" b="1" smtClean="0"/>
              <a:t>   of marketing gained momentum</a:t>
            </a:r>
          </a:p>
          <a:p>
            <a:pPr eaLnBrk="1" hangingPunct="1"/>
            <a:r>
              <a:rPr lang="hu-HU" altLang="en-US" sz="1400" b="1" smtClean="0"/>
              <a:t>2. Sales strategy / policy / pattern has changed</a:t>
            </a:r>
          </a:p>
          <a:p>
            <a:pPr eaLnBrk="1" hangingPunct="1"/>
            <a:r>
              <a:rPr lang="hu-HU" altLang="en-US" sz="1400" b="1" smtClean="0"/>
              <a:t>3. More intensive one-to-one customer relations in B2B is needed</a:t>
            </a:r>
            <a:endParaRPr lang="hu-HU" altLang="en-US" smtClean="0"/>
          </a:p>
          <a:p>
            <a:pPr eaLnBrk="1" hangingPunct="1"/>
            <a:endParaRPr lang="hu-HU" altLang="en-US" smtClean="0"/>
          </a:p>
        </p:txBody>
      </p:sp>
    </p:spTree>
    <p:extLst>
      <p:ext uri="{BB962C8B-B14F-4D97-AF65-F5344CB8AC3E}">
        <p14:creationId xmlns:p14="http://schemas.microsoft.com/office/powerpoint/2010/main" val="1901219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D8D24D1-7913-4C36-941D-8B4E8B9E03F7}" type="slidenum">
              <a:rPr lang="hu-HU" altLang="en-US"/>
              <a:pPr/>
              <a:t>6</a:t>
            </a:fld>
            <a:endParaRPr lang="hu-HU" altLang="en-US"/>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hu-HU" altLang="en-US" sz="1400" b="1" smtClean="0"/>
              <a:t>As I see the changes in marketing strategy of global and of local players:</a:t>
            </a:r>
            <a:br>
              <a:rPr lang="hu-HU" altLang="en-US" sz="1400" b="1" smtClean="0"/>
            </a:br>
            <a:r>
              <a:rPr lang="hu-HU" altLang="en-US" sz="1400" b="1" smtClean="0"/>
              <a:t>For the global concept </a:t>
            </a:r>
          </a:p>
          <a:p>
            <a:pPr eaLnBrk="1" hangingPunct="1">
              <a:buFontTx/>
              <a:buChar char="–"/>
            </a:pPr>
            <a:r>
              <a:rPr lang="hu-HU" altLang="en-US" sz="1400" b="1" smtClean="0"/>
              <a:t> production – sales – heavy drums -  ECONOMISE</a:t>
            </a:r>
          </a:p>
          <a:p>
            <a:pPr eaLnBrk="1" hangingPunct="1">
              <a:buFontTx/>
              <a:buChar char="–"/>
            </a:pPr>
            <a:r>
              <a:rPr lang="hu-HU" altLang="en-US" sz="1400" b="1" smtClean="0"/>
              <a:t> We all see a full attack on consumers with the general practice to  build a “feeling” – you will like it, others do like it, be like others, using pretty and familiar faces, starts etc.</a:t>
            </a:r>
          </a:p>
          <a:p>
            <a:pPr eaLnBrk="1" hangingPunct="1">
              <a:buFontTx/>
              <a:buChar char="–"/>
            </a:pPr>
            <a:r>
              <a:rPr lang="hu-HU" altLang="en-US" sz="1400" b="1" smtClean="0"/>
              <a:t>Tools: mostly mass media but sales outlets, magazines</a:t>
            </a:r>
          </a:p>
          <a:p>
            <a:pPr eaLnBrk="1" hangingPunct="1">
              <a:buFontTx/>
              <a:buChar char="–"/>
            </a:pPr>
            <a:r>
              <a:rPr lang="hu-HU" altLang="en-US" sz="1400" b="1" smtClean="0"/>
              <a:t>This situation does not ask for real consumer demands/response</a:t>
            </a:r>
          </a:p>
          <a:p>
            <a:pPr eaLnBrk="1" hangingPunct="1">
              <a:buFontTx/>
              <a:buChar char="–"/>
            </a:pPr>
            <a:r>
              <a:rPr lang="hu-HU" altLang="en-US" sz="1400" b="1" smtClean="0"/>
              <a:t>Lots of products I like disappeared - but nobody asked me what would I prefer to buy.</a:t>
            </a:r>
          </a:p>
          <a:p>
            <a:pPr eaLnBrk="1" hangingPunct="1">
              <a:buFontTx/>
              <a:buChar char="–"/>
            </a:pPr>
            <a:r>
              <a:rPr lang="hu-HU" altLang="en-US" sz="1400" b="1" smtClean="0"/>
              <a:t>They do not need a place where they can get a feedback</a:t>
            </a:r>
          </a:p>
          <a:p>
            <a:pPr eaLnBrk="1" hangingPunct="1">
              <a:buFontTx/>
              <a:buChar char="–"/>
            </a:pPr>
            <a:r>
              <a:rPr lang="hu-HU" altLang="en-US" sz="1400" b="1" smtClean="0"/>
              <a:t>Ultimately – under these policies of theirs no need of exhibition</a:t>
            </a:r>
            <a:endParaRPr lang="hu-HU" altLang="en-US" smtClean="0"/>
          </a:p>
        </p:txBody>
      </p:sp>
    </p:spTree>
    <p:extLst>
      <p:ext uri="{BB962C8B-B14F-4D97-AF65-F5344CB8AC3E}">
        <p14:creationId xmlns:p14="http://schemas.microsoft.com/office/powerpoint/2010/main" val="236649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AF830B-D1B0-440E-96EF-7D35329EF21E}" type="slidenum">
              <a:rPr lang="hu-HU" altLang="en-US"/>
              <a:pPr/>
              <a:t>7</a:t>
            </a:fld>
            <a:endParaRPr lang="hu-HU" altLang="en-US"/>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buFont typeface="Symbol" panose="05050102010706020507" pitchFamily="18" charset="2"/>
              <a:buNone/>
            </a:pPr>
            <a:r>
              <a:rPr lang="hu-HU" altLang="en-US" sz="1400" b="1" smtClean="0"/>
              <a:t>In case of a small market some global companies in B2B also believe they have the market already in their pocket. To introduce/sell new products they do not go public, they use their existing links to potential customers through company events, prezentations, invitations (eg. in IT sector)</a:t>
            </a:r>
          </a:p>
          <a:p>
            <a:pPr eaLnBrk="1" hangingPunct="1"/>
            <a:endParaRPr lang="hu-HU" altLang="en-US" sz="1400" b="1" smtClean="0"/>
          </a:p>
          <a:p>
            <a:pPr eaLnBrk="1" hangingPunct="1"/>
            <a:r>
              <a:rPr lang="hu-HU" altLang="en-US" sz="1400" b="1" smtClean="0"/>
              <a:t>It is positive that they may really know what the buyer wants or would need – having customer service contacts, joint project development and implementation processes. But even in such cases they may propose/sell over the real demands – to sell more complicated, more costly solutions</a:t>
            </a:r>
          </a:p>
          <a:p>
            <a:pPr eaLnBrk="1" hangingPunct="1"/>
            <a:endParaRPr lang="hu-HU" altLang="en-US" smtClean="0"/>
          </a:p>
        </p:txBody>
      </p:sp>
    </p:spTree>
    <p:extLst>
      <p:ext uri="{BB962C8B-B14F-4D97-AF65-F5344CB8AC3E}">
        <p14:creationId xmlns:p14="http://schemas.microsoft.com/office/powerpoint/2010/main" val="4042614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FAC65A-30CD-4189-95F9-E1E85FDD7A9B}" type="slidenum">
              <a:rPr lang="hu-HU" altLang="en-US"/>
              <a:pPr/>
              <a:t>8</a:t>
            </a:fld>
            <a:endParaRPr lang="hu-HU" altLang="en-US"/>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r>
              <a:rPr lang="hu-HU" altLang="en-US" sz="1400" b="1" smtClean="0"/>
              <a:t>Local / regional concept (opportunity)</a:t>
            </a:r>
          </a:p>
          <a:p>
            <a:pPr eaLnBrk="1" hangingPunct="1"/>
            <a:endParaRPr lang="hu-HU" altLang="en-US" sz="1400" b="1" smtClean="0"/>
          </a:p>
          <a:p>
            <a:pPr eaLnBrk="1" hangingPunct="1">
              <a:buFont typeface="Symbol" panose="05050102010706020507" pitchFamily="18" charset="2"/>
              <a:buNone/>
            </a:pPr>
            <a:r>
              <a:rPr lang="hu-HU" altLang="en-US" sz="1400" b="1" smtClean="0"/>
              <a:t>For SMEs if willing to survive, they need to produce, sell what their customers really want !!! To find out what they want the SMEs need a place for one-to-one meeting, exchange of info + to get to know what they want  – and these exchange must happen at low cost. </a:t>
            </a:r>
          </a:p>
          <a:p>
            <a:pPr eaLnBrk="1" hangingPunct="1"/>
            <a:endParaRPr lang="hu-HU" altLang="en-US" sz="1400" b="1" smtClean="0"/>
          </a:p>
          <a:p>
            <a:pPr eaLnBrk="1" hangingPunct="1"/>
            <a:r>
              <a:rPr lang="hu-HU" altLang="en-US" sz="1400" b="1" smtClean="0"/>
              <a:t>For this exhibitions/fairs are the concentrated marketplace.</a:t>
            </a:r>
          </a:p>
          <a:p>
            <a:pPr eaLnBrk="1" hangingPunct="1"/>
            <a:endParaRPr lang="hu-HU" altLang="en-US" sz="1400" b="1" smtClean="0"/>
          </a:p>
          <a:p>
            <a:pPr eaLnBrk="1" hangingPunct="1"/>
            <a:r>
              <a:rPr lang="hu-HU" altLang="en-US" sz="1400" b="1" smtClean="0"/>
              <a:t>On visitor side: when you buy, you need full picture – to justify your decision. To get this full picture they can go to exhibitions – it is low cost, time-effective. (If the exhibitors find necessary to exhibit.)</a:t>
            </a:r>
            <a:endParaRPr lang="hu-HU" altLang="en-US" smtClean="0"/>
          </a:p>
        </p:txBody>
      </p:sp>
    </p:spTree>
    <p:extLst>
      <p:ext uri="{BB962C8B-B14F-4D97-AF65-F5344CB8AC3E}">
        <p14:creationId xmlns:p14="http://schemas.microsoft.com/office/powerpoint/2010/main" val="894597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40B4-5A6D-4384-A397-92A431CC47CE}" type="slidenum">
              <a:rPr lang="hu-HU" altLang="en-US"/>
              <a:pPr/>
              <a:t>9</a:t>
            </a:fld>
            <a:endParaRPr lang="hu-HU" altLang="en-US"/>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r>
              <a:rPr lang="hu-HU" altLang="en-US" sz="1400" b="1" smtClean="0"/>
              <a:t>I feel a natural controversy:</a:t>
            </a:r>
          </a:p>
          <a:p>
            <a:pPr eaLnBrk="1" hangingPunct="1"/>
            <a:r>
              <a:rPr lang="hu-HU" altLang="en-US" sz="1400" b="1" smtClean="0"/>
              <a:t> </a:t>
            </a:r>
          </a:p>
          <a:p>
            <a:pPr eaLnBrk="1" hangingPunct="1">
              <a:buFont typeface="Symbol" panose="05050102010706020507" pitchFamily="18" charset="2"/>
              <a:buChar char="-"/>
            </a:pPr>
            <a:r>
              <a:rPr lang="hu-HU" altLang="en-US" sz="1400" b="1" smtClean="0"/>
              <a:t>Exhibitors do not really like transparent place to sell, at exhibitions they do not have their own playground to use, they can not influence their customers at full when competitors are also present. But they are cheaper than salesmen visits. </a:t>
            </a:r>
          </a:p>
          <a:p>
            <a:pPr eaLnBrk="1" hangingPunct="1">
              <a:buFont typeface="Symbol" panose="05050102010706020507" pitchFamily="18" charset="2"/>
              <a:buChar char="-"/>
            </a:pPr>
            <a:endParaRPr lang="hu-HU" altLang="en-US" sz="1400" b="1" smtClean="0"/>
          </a:p>
          <a:p>
            <a:pPr eaLnBrk="1" hangingPunct="1">
              <a:buFont typeface="Symbol" panose="05050102010706020507" pitchFamily="18" charset="2"/>
              <a:buChar char="-"/>
            </a:pPr>
            <a:r>
              <a:rPr lang="hu-HU" altLang="en-US" sz="1400" b="1" smtClean="0"/>
              <a:t>Visitors on the other hand they would prefer to see as much as possible, at lowest costs, at reasonable time consumption.</a:t>
            </a:r>
          </a:p>
          <a:p>
            <a:pPr eaLnBrk="1" hangingPunct="1">
              <a:buFont typeface="Symbol" panose="05050102010706020507" pitchFamily="18" charset="2"/>
              <a:buNone/>
            </a:pPr>
            <a:endParaRPr lang="hu-HU" altLang="en-US" sz="1400" b="1" smtClean="0"/>
          </a:p>
          <a:p>
            <a:pPr eaLnBrk="1" hangingPunct="1">
              <a:buFont typeface="Symbol" panose="05050102010706020507" pitchFamily="18" charset="2"/>
              <a:buChar char="-"/>
            </a:pPr>
            <a:r>
              <a:rPr lang="hu-HU" altLang="en-US" sz="1400" b="1" smtClean="0"/>
              <a:t> The controversy becomes reality when the manufacturers, traders become very strong, too strong and they feel like being able to do power marketing. </a:t>
            </a:r>
          </a:p>
          <a:p>
            <a:pPr eaLnBrk="1" hangingPunct="1"/>
            <a:endParaRPr lang="hu-HU" altLang="en-US" smtClean="0"/>
          </a:p>
          <a:p>
            <a:pPr eaLnBrk="1" hangingPunct="1"/>
            <a:endParaRPr lang="hu-HU" altLang="en-US" smtClean="0"/>
          </a:p>
        </p:txBody>
      </p:sp>
    </p:spTree>
    <p:extLst>
      <p:ext uri="{BB962C8B-B14F-4D97-AF65-F5344CB8AC3E}">
        <p14:creationId xmlns:p14="http://schemas.microsoft.com/office/powerpoint/2010/main" val="3792179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143000" y="1122363"/>
            <a:ext cx="6858000" cy="2387600"/>
          </a:xfrm>
        </p:spPr>
        <p:txBody>
          <a:bodyPr anchor="b"/>
          <a:lstStyle>
            <a:lvl1pPr algn="ctr">
              <a:defRPr sz="6000"/>
            </a:lvl1pPr>
          </a:lstStyle>
          <a:p>
            <a:r>
              <a:rPr lang="hu-HU" smtClean="0"/>
              <a:t>Mintacím szerkesztése</a:t>
            </a:r>
            <a:endParaRPr lang="en-GB"/>
          </a:p>
        </p:txBody>
      </p:sp>
      <p:sp>
        <p:nvSpPr>
          <p:cNvPr id="3" name="Alcím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6" name="Rectangle 6"/>
          <p:cNvSpPr>
            <a:spLocks noGrp="1" noChangeArrowheads="1"/>
          </p:cNvSpPr>
          <p:nvPr>
            <p:ph type="sldNum" sz="quarter" idx="12"/>
          </p:nvPr>
        </p:nvSpPr>
        <p:spPr>
          <a:ln/>
        </p:spPr>
        <p:txBody>
          <a:bodyPr/>
          <a:lstStyle>
            <a:lvl1pPr>
              <a:defRPr/>
            </a:lvl1pPr>
          </a:lstStyle>
          <a:p>
            <a:pPr>
              <a:defRPr/>
            </a:pPr>
            <a:fld id="{3FFF52C4-8801-4B25-A793-1DA78479EEB1}" type="slidenum">
              <a:rPr lang="hu-HU" altLang="en-US"/>
              <a:pPr>
                <a:defRPr/>
              </a:pPr>
              <a:t>‹#›</a:t>
            </a:fld>
            <a:endParaRPr lang="hu-HU" altLang="en-US"/>
          </a:p>
        </p:txBody>
      </p:sp>
    </p:spTree>
    <p:extLst>
      <p:ext uri="{BB962C8B-B14F-4D97-AF65-F5344CB8AC3E}">
        <p14:creationId xmlns:p14="http://schemas.microsoft.com/office/powerpoint/2010/main" val="341806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GB"/>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6" name="Rectangle 6"/>
          <p:cNvSpPr>
            <a:spLocks noGrp="1" noChangeArrowheads="1"/>
          </p:cNvSpPr>
          <p:nvPr>
            <p:ph type="sldNum" sz="quarter" idx="12"/>
          </p:nvPr>
        </p:nvSpPr>
        <p:spPr>
          <a:ln/>
        </p:spPr>
        <p:txBody>
          <a:bodyPr/>
          <a:lstStyle>
            <a:lvl1pPr>
              <a:defRPr/>
            </a:lvl1pPr>
          </a:lstStyle>
          <a:p>
            <a:pPr>
              <a:defRPr/>
            </a:pPr>
            <a:fld id="{CA791146-AF37-4CE8-A96E-5D8E1AF4E9C9}" type="slidenum">
              <a:rPr lang="hu-HU" altLang="en-US"/>
              <a:pPr>
                <a:defRPr/>
              </a:pPr>
              <a:t>‹#›</a:t>
            </a:fld>
            <a:endParaRPr lang="hu-HU" altLang="en-US"/>
          </a:p>
        </p:txBody>
      </p:sp>
    </p:spTree>
    <p:extLst>
      <p:ext uri="{BB962C8B-B14F-4D97-AF65-F5344CB8AC3E}">
        <p14:creationId xmlns:p14="http://schemas.microsoft.com/office/powerpoint/2010/main" val="1360478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en-GB"/>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6" name="Rectangle 6"/>
          <p:cNvSpPr>
            <a:spLocks noGrp="1" noChangeArrowheads="1"/>
          </p:cNvSpPr>
          <p:nvPr>
            <p:ph type="sldNum" sz="quarter" idx="12"/>
          </p:nvPr>
        </p:nvSpPr>
        <p:spPr>
          <a:ln/>
        </p:spPr>
        <p:txBody>
          <a:bodyPr/>
          <a:lstStyle>
            <a:lvl1pPr>
              <a:defRPr/>
            </a:lvl1pPr>
          </a:lstStyle>
          <a:p>
            <a:pPr>
              <a:defRPr/>
            </a:pPr>
            <a:fld id="{6E61AE6C-FB91-4651-AF3D-2FABBD8BBA5D}" type="slidenum">
              <a:rPr lang="hu-HU" altLang="en-US"/>
              <a:pPr>
                <a:defRPr/>
              </a:pPr>
              <a:t>‹#›</a:t>
            </a:fld>
            <a:endParaRPr lang="hu-HU" altLang="en-US"/>
          </a:p>
        </p:txBody>
      </p:sp>
    </p:spTree>
    <p:extLst>
      <p:ext uri="{BB962C8B-B14F-4D97-AF65-F5344CB8AC3E}">
        <p14:creationId xmlns:p14="http://schemas.microsoft.com/office/powerpoint/2010/main" val="3464021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GB"/>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6" name="Rectangle 6"/>
          <p:cNvSpPr>
            <a:spLocks noGrp="1" noChangeArrowheads="1"/>
          </p:cNvSpPr>
          <p:nvPr>
            <p:ph type="sldNum" sz="quarter" idx="12"/>
          </p:nvPr>
        </p:nvSpPr>
        <p:spPr>
          <a:ln/>
        </p:spPr>
        <p:txBody>
          <a:bodyPr/>
          <a:lstStyle>
            <a:lvl1pPr>
              <a:defRPr/>
            </a:lvl1pPr>
          </a:lstStyle>
          <a:p>
            <a:pPr>
              <a:defRPr/>
            </a:pPr>
            <a:fld id="{BF564F49-95D0-4B5B-B015-6801C72AAD2D}" type="slidenum">
              <a:rPr lang="hu-HU" altLang="en-US"/>
              <a:pPr>
                <a:defRPr/>
              </a:pPr>
              <a:t>‹#›</a:t>
            </a:fld>
            <a:endParaRPr lang="hu-HU" altLang="en-US"/>
          </a:p>
        </p:txBody>
      </p:sp>
    </p:spTree>
    <p:extLst>
      <p:ext uri="{BB962C8B-B14F-4D97-AF65-F5344CB8AC3E}">
        <p14:creationId xmlns:p14="http://schemas.microsoft.com/office/powerpoint/2010/main" val="591372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623888" y="1709738"/>
            <a:ext cx="7886700" cy="2852737"/>
          </a:xfrm>
        </p:spPr>
        <p:txBody>
          <a:bodyPr anchor="b"/>
          <a:lstStyle>
            <a:lvl1pPr>
              <a:defRPr sz="6000"/>
            </a:lvl1pPr>
          </a:lstStyle>
          <a:p>
            <a:r>
              <a:rPr lang="hu-HU" smtClean="0"/>
              <a:t>Mintacím szerkesztése</a:t>
            </a:r>
            <a:endParaRPr lang="en-GB"/>
          </a:p>
        </p:txBody>
      </p:sp>
      <p:sp>
        <p:nvSpPr>
          <p:cNvPr id="3" name="Szöveg hely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u-HU" smtClean="0"/>
              <a:t>Mintaszöveg szerkesztése</a:t>
            </a:r>
          </a:p>
        </p:txBody>
      </p:sp>
      <p:sp>
        <p:nvSpPr>
          <p:cNvPr id="4"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6" name="Rectangle 6"/>
          <p:cNvSpPr>
            <a:spLocks noGrp="1" noChangeArrowheads="1"/>
          </p:cNvSpPr>
          <p:nvPr>
            <p:ph type="sldNum" sz="quarter" idx="12"/>
          </p:nvPr>
        </p:nvSpPr>
        <p:spPr>
          <a:ln/>
        </p:spPr>
        <p:txBody>
          <a:bodyPr/>
          <a:lstStyle>
            <a:lvl1pPr>
              <a:defRPr/>
            </a:lvl1pPr>
          </a:lstStyle>
          <a:p>
            <a:pPr>
              <a:defRPr/>
            </a:pPr>
            <a:fld id="{D3B06D04-FDED-4B40-98B3-044CB04E0F52}" type="slidenum">
              <a:rPr lang="hu-HU" altLang="en-US"/>
              <a:pPr>
                <a:defRPr/>
              </a:pPr>
              <a:t>‹#›</a:t>
            </a:fld>
            <a:endParaRPr lang="hu-HU" altLang="en-US"/>
          </a:p>
        </p:txBody>
      </p:sp>
    </p:spTree>
    <p:extLst>
      <p:ext uri="{BB962C8B-B14F-4D97-AF65-F5344CB8AC3E}">
        <p14:creationId xmlns:p14="http://schemas.microsoft.com/office/powerpoint/2010/main" val="190571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GB"/>
          </a:p>
        </p:txBody>
      </p:sp>
      <p:sp>
        <p:nvSpPr>
          <p:cNvPr id="3" name="Tartalom helye 2"/>
          <p:cNvSpPr>
            <a:spLocks noGrp="1"/>
          </p:cNvSpPr>
          <p:nvPr>
            <p:ph sz="half" idx="1"/>
          </p:nvPr>
        </p:nvSpPr>
        <p:spPr>
          <a:xfrm>
            <a:off x="457200" y="1600200"/>
            <a:ext cx="4038600" cy="4525963"/>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4" name="Tartalom helye 3"/>
          <p:cNvSpPr>
            <a:spLocks noGrp="1"/>
          </p:cNvSpPr>
          <p:nvPr>
            <p:ph sz="half" idx="2"/>
          </p:nvPr>
        </p:nvSpPr>
        <p:spPr>
          <a:xfrm>
            <a:off x="4648200" y="1600200"/>
            <a:ext cx="4038600" cy="4525963"/>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7" name="Rectangle 6"/>
          <p:cNvSpPr>
            <a:spLocks noGrp="1" noChangeArrowheads="1"/>
          </p:cNvSpPr>
          <p:nvPr>
            <p:ph type="sldNum" sz="quarter" idx="12"/>
          </p:nvPr>
        </p:nvSpPr>
        <p:spPr>
          <a:ln/>
        </p:spPr>
        <p:txBody>
          <a:bodyPr/>
          <a:lstStyle>
            <a:lvl1pPr>
              <a:defRPr/>
            </a:lvl1pPr>
          </a:lstStyle>
          <a:p>
            <a:pPr>
              <a:defRPr/>
            </a:pPr>
            <a:fld id="{226B0747-9898-4D47-8C14-2F8F255CE4D5}" type="slidenum">
              <a:rPr lang="hu-HU" altLang="en-US"/>
              <a:pPr>
                <a:defRPr/>
              </a:pPr>
              <a:t>‹#›</a:t>
            </a:fld>
            <a:endParaRPr lang="hu-HU" altLang="en-US"/>
          </a:p>
        </p:txBody>
      </p:sp>
    </p:spTree>
    <p:extLst>
      <p:ext uri="{BB962C8B-B14F-4D97-AF65-F5344CB8AC3E}">
        <p14:creationId xmlns:p14="http://schemas.microsoft.com/office/powerpoint/2010/main" val="408100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630238" y="365125"/>
            <a:ext cx="7886700" cy="1325563"/>
          </a:xfrm>
        </p:spPr>
        <p:txBody>
          <a:bodyPr/>
          <a:lstStyle/>
          <a:p>
            <a:r>
              <a:rPr lang="hu-HU" smtClean="0"/>
              <a:t>Mintacím szerkesztése</a:t>
            </a:r>
            <a:endParaRPr lang="en-GB"/>
          </a:p>
        </p:txBody>
      </p:sp>
      <p:sp>
        <p:nvSpPr>
          <p:cNvPr id="3" name="Szöveg hely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630238" y="2505075"/>
            <a:ext cx="386873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5" name="Szöveg hely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29150" y="2505075"/>
            <a:ext cx="38877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9" name="Rectangle 6"/>
          <p:cNvSpPr>
            <a:spLocks noGrp="1" noChangeArrowheads="1"/>
          </p:cNvSpPr>
          <p:nvPr>
            <p:ph type="sldNum" sz="quarter" idx="12"/>
          </p:nvPr>
        </p:nvSpPr>
        <p:spPr>
          <a:ln/>
        </p:spPr>
        <p:txBody>
          <a:bodyPr/>
          <a:lstStyle>
            <a:lvl1pPr>
              <a:defRPr/>
            </a:lvl1pPr>
          </a:lstStyle>
          <a:p>
            <a:pPr>
              <a:defRPr/>
            </a:pPr>
            <a:fld id="{708BA49C-DD27-4EA2-8642-156A3B5C9438}" type="slidenum">
              <a:rPr lang="hu-HU" altLang="en-US"/>
              <a:pPr>
                <a:defRPr/>
              </a:pPr>
              <a:t>‹#›</a:t>
            </a:fld>
            <a:endParaRPr lang="hu-HU" altLang="en-US"/>
          </a:p>
        </p:txBody>
      </p:sp>
    </p:spTree>
    <p:extLst>
      <p:ext uri="{BB962C8B-B14F-4D97-AF65-F5344CB8AC3E}">
        <p14:creationId xmlns:p14="http://schemas.microsoft.com/office/powerpoint/2010/main" val="1109246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5" name="Rectangle 6"/>
          <p:cNvSpPr>
            <a:spLocks noGrp="1" noChangeArrowheads="1"/>
          </p:cNvSpPr>
          <p:nvPr>
            <p:ph type="sldNum" sz="quarter" idx="12"/>
          </p:nvPr>
        </p:nvSpPr>
        <p:spPr>
          <a:ln/>
        </p:spPr>
        <p:txBody>
          <a:bodyPr/>
          <a:lstStyle>
            <a:lvl1pPr>
              <a:defRPr/>
            </a:lvl1pPr>
          </a:lstStyle>
          <a:p>
            <a:pPr>
              <a:defRPr/>
            </a:pPr>
            <a:fld id="{EC6F9AAD-A490-4CA2-AA33-7D8E314DAA24}" type="slidenum">
              <a:rPr lang="hu-HU" altLang="en-US"/>
              <a:pPr>
                <a:defRPr/>
              </a:pPr>
              <a:t>‹#›</a:t>
            </a:fld>
            <a:endParaRPr lang="hu-HU" altLang="en-US"/>
          </a:p>
        </p:txBody>
      </p:sp>
    </p:spTree>
    <p:extLst>
      <p:ext uri="{BB962C8B-B14F-4D97-AF65-F5344CB8AC3E}">
        <p14:creationId xmlns:p14="http://schemas.microsoft.com/office/powerpoint/2010/main" val="226382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4" name="Rectangle 6"/>
          <p:cNvSpPr>
            <a:spLocks noGrp="1" noChangeArrowheads="1"/>
          </p:cNvSpPr>
          <p:nvPr>
            <p:ph type="sldNum" sz="quarter" idx="12"/>
          </p:nvPr>
        </p:nvSpPr>
        <p:spPr>
          <a:ln/>
        </p:spPr>
        <p:txBody>
          <a:bodyPr/>
          <a:lstStyle>
            <a:lvl1pPr>
              <a:defRPr/>
            </a:lvl1pPr>
          </a:lstStyle>
          <a:p>
            <a:pPr>
              <a:defRPr/>
            </a:pPr>
            <a:fld id="{8D2FB301-4B2B-49C0-A04E-E84C7407EE1B}" type="slidenum">
              <a:rPr lang="hu-HU" altLang="en-US"/>
              <a:pPr>
                <a:defRPr/>
              </a:pPr>
              <a:t>‹#›</a:t>
            </a:fld>
            <a:endParaRPr lang="hu-HU" altLang="en-US"/>
          </a:p>
        </p:txBody>
      </p:sp>
    </p:spTree>
    <p:extLst>
      <p:ext uri="{BB962C8B-B14F-4D97-AF65-F5344CB8AC3E}">
        <p14:creationId xmlns:p14="http://schemas.microsoft.com/office/powerpoint/2010/main" val="1396885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30238" y="457200"/>
            <a:ext cx="2949575" cy="1600200"/>
          </a:xfrm>
        </p:spPr>
        <p:txBody>
          <a:bodyPr anchor="b"/>
          <a:lstStyle>
            <a:lvl1pPr>
              <a:defRPr sz="3200"/>
            </a:lvl1pPr>
          </a:lstStyle>
          <a:p>
            <a:r>
              <a:rPr lang="hu-HU" smtClean="0"/>
              <a:t>Mintacím szerkesztése</a:t>
            </a:r>
            <a:endParaRPr lang="en-GB"/>
          </a:p>
        </p:txBody>
      </p:sp>
      <p:sp>
        <p:nvSpPr>
          <p:cNvPr id="3" name="Tartalom hely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4" name="Szöveg hely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7" name="Rectangle 6"/>
          <p:cNvSpPr>
            <a:spLocks noGrp="1" noChangeArrowheads="1"/>
          </p:cNvSpPr>
          <p:nvPr>
            <p:ph type="sldNum" sz="quarter" idx="12"/>
          </p:nvPr>
        </p:nvSpPr>
        <p:spPr>
          <a:ln/>
        </p:spPr>
        <p:txBody>
          <a:bodyPr/>
          <a:lstStyle>
            <a:lvl1pPr>
              <a:defRPr/>
            </a:lvl1pPr>
          </a:lstStyle>
          <a:p>
            <a:pPr>
              <a:defRPr/>
            </a:pPr>
            <a:fld id="{A37A9267-9F7A-47CF-8437-37B348C6DF83}" type="slidenum">
              <a:rPr lang="hu-HU" altLang="en-US"/>
              <a:pPr>
                <a:defRPr/>
              </a:pPr>
              <a:t>‹#›</a:t>
            </a:fld>
            <a:endParaRPr lang="hu-HU" altLang="en-US"/>
          </a:p>
        </p:txBody>
      </p:sp>
    </p:spTree>
    <p:extLst>
      <p:ext uri="{BB962C8B-B14F-4D97-AF65-F5344CB8AC3E}">
        <p14:creationId xmlns:p14="http://schemas.microsoft.com/office/powerpoint/2010/main" val="213090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30238" y="457200"/>
            <a:ext cx="2949575" cy="1600200"/>
          </a:xfrm>
        </p:spPr>
        <p:txBody>
          <a:bodyPr anchor="b"/>
          <a:lstStyle>
            <a:lvl1pPr>
              <a:defRPr sz="3200"/>
            </a:lvl1pPr>
          </a:lstStyle>
          <a:p>
            <a:r>
              <a:rPr lang="hu-HU" smtClean="0"/>
              <a:t>Mintacím szerkesztése</a:t>
            </a:r>
            <a:endParaRPr lang="en-GB"/>
          </a:p>
        </p:txBody>
      </p:sp>
      <p:sp>
        <p:nvSpPr>
          <p:cNvPr id="3" name="Kép hely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Szöveg hely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hu-HU" altLang="en-US"/>
          </a:p>
        </p:txBody>
      </p:sp>
      <p:sp>
        <p:nvSpPr>
          <p:cNvPr id="7" name="Rectangle 6"/>
          <p:cNvSpPr>
            <a:spLocks noGrp="1" noChangeArrowheads="1"/>
          </p:cNvSpPr>
          <p:nvPr>
            <p:ph type="sldNum" sz="quarter" idx="12"/>
          </p:nvPr>
        </p:nvSpPr>
        <p:spPr>
          <a:ln/>
        </p:spPr>
        <p:txBody>
          <a:bodyPr/>
          <a:lstStyle>
            <a:lvl1pPr>
              <a:defRPr/>
            </a:lvl1pPr>
          </a:lstStyle>
          <a:p>
            <a:pPr>
              <a:defRPr/>
            </a:pPr>
            <a:fld id="{F623D339-6CCD-4B77-93B9-F85DE82E4FA4}" type="slidenum">
              <a:rPr lang="hu-HU" altLang="en-US"/>
              <a:pPr>
                <a:defRPr/>
              </a:pPr>
              <a:t>‹#›</a:t>
            </a:fld>
            <a:endParaRPr lang="hu-HU" altLang="en-US"/>
          </a:p>
        </p:txBody>
      </p:sp>
    </p:spTree>
    <p:extLst>
      <p:ext uri="{BB962C8B-B14F-4D97-AF65-F5344CB8AC3E}">
        <p14:creationId xmlns:p14="http://schemas.microsoft.com/office/powerpoint/2010/main" val="3877015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0">
          <a:fgClr>
            <a:schemeClr val="bg1"/>
          </a:fgClr>
          <a:bgClr>
            <a:schemeClr val="accent2"/>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u-HU" altLang="en-US" smtClean="0"/>
              <a:t>Mintacím szerkesztése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u-HU" altLang="en-US" smtClean="0"/>
              <a:t>Mintaszöveg szerkesztése</a:t>
            </a:r>
          </a:p>
          <a:p>
            <a:pPr lvl="1"/>
            <a:r>
              <a:rPr lang="hu-HU" altLang="en-US" smtClean="0"/>
              <a:t>Második szint</a:t>
            </a:r>
          </a:p>
          <a:p>
            <a:pPr lvl="2"/>
            <a:r>
              <a:rPr lang="hu-HU" altLang="en-US" smtClean="0"/>
              <a:t>Harmadik szint</a:t>
            </a:r>
          </a:p>
          <a:p>
            <a:pPr lvl="3"/>
            <a:r>
              <a:rPr lang="hu-HU" altLang="en-US" smtClean="0"/>
              <a:t>Negyedik szint</a:t>
            </a:r>
          </a:p>
          <a:p>
            <a:pPr lvl="4"/>
            <a:r>
              <a:rPr lang="hu-HU" altLang="en-US" smtClean="0"/>
              <a:t>Ötödik szint</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hu-HU"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hu-HU"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E37A0B62-BA72-4A0C-82DC-0352E426058E}" type="slidenum">
              <a:rPr lang="hu-HU" altLang="en-US"/>
              <a:pPr>
                <a:defRPr/>
              </a:pPr>
              <a:t>‹#›</a:t>
            </a:fld>
            <a:endParaRPr lang="hu-HU"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nchor="ctr"/>
          <a:lstStyle/>
          <a:p>
            <a:pPr eaLnBrk="1" hangingPunct="1"/>
            <a:r>
              <a:rPr lang="hu-HU" altLang="en-US" sz="4000" dirty="0"/>
              <a:t>Trade Fair </a:t>
            </a:r>
            <a:r>
              <a:rPr lang="hu-HU" altLang="en-US" sz="4000" dirty="0" err="1"/>
              <a:t>Trends</a:t>
            </a:r>
            <a:r>
              <a:rPr lang="hu-HU" altLang="en-US" sz="4000" dirty="0"/>
              <a:t> </a:t>
            </a:r>
            <a:r>
              <a:rPr lang="hu-HU" altLang="en-US" sz="4000" dirty="0" err="1"/>
              <a:t>in</a:t>
            </a:r>
            <a:r>
              <a:rPr lang="hu-HU" altLang="en-US" sz="4000" dirty="0"/>
              <a:t> </a:t>
            </a:r>
            <a:r>
              <a:rPr lang="hu-HU" altLang="en-US" sz="4000" dirty="0" err="1"/>
              <a:t>Central</a:t>
            </a:r>
            <a:r>
              <a:rPr lang="hu-HU" altLang="en-US" sz="4000" dirty="0"/>
              <a:t> </a:t>
            </a:r>
            <a:r>
              <a:rPr lang="hu-HU" altLang="en-US" sz="4000" dirty="0" err="1"/>
              <a:t>East</a:t>
            </a:r>
            <a:r>
              <a:rPr lang="hu-HU" altLang="en-US" sz="4000" dirty="0"/>
              <a:t> European </a:t>
            </a:r>
            <a:r>
              <a:rPr lang="hu-HU" altLang="en-US" sz="4000" dirty="0" err="1"/>
              <a:t>Context</a:t>
            </a:r>
            <a:r>
              <a:rPr lang="hu-HU" altLang="en-US" sz="4000" dirty="0"/>
              <a:t/>
            </a:r>
            <a:br>
              <a:rPr lang="hu-HU" altLang="en-US" sz="4000" dirty="0"/>
            </a:br>
            <a:endParaRPr lang="hu-HU" altLang="en-US" sz="4000" b="1" dirty="0" smtClean="0"/>
          </a:p>
        </p:txBody>
      </p:sp>
      <p:sp>
        <p:nvSpPr>
          <p:cNvPr id="4099" name="Rectangle 3"/>
          <p:cNvSpPr>
            <a:spLocks noGrp="1" noChangeArrowheads="1"/>
          </p:cNvSpPr>
          <p:nvPr>
            <p:ph type="subTitle" idx="1"/>
          </p:nvPr>
        </p:nvSpPr>
        <p:spPr>
          <a:xfrm>
            <a:off x="1371600" y="3886200"/>
            <a:ext cx="6400800" cy="1752600"/>
          </a:xfrm>
        </p:spPr>
        <p:txBody>
          <a:bodyPr/>
          <a:lstStyle/>
          <a:p>
            <a:pPr eaLnBrk="1" hangingPunct="1"/>
            <a:endParaRPr lang="hu-HU" altLang="en-US" sz="3200"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457200"/>
            <a:ext cx="8229600" cy="1143000"/>
          </a:xfrm>
        </p:spPr>
        <p:txBody>
          <a:bodyPr/>
          <a:lstStyle/>
          <a:p>
            <a:pPr eaLnBrk="1" hangingPunct="1"/>
            <a:r>
              <a:rPr lang="hu-HU" altLang="en-US" b="1" smtClean="0">
                <a:solidFill>
                  <a:schemeClr val="hlink"/>
                </a:solidFill>
              </a:rPr>
              <a:t>CENTREX visitor surveys</a:t>
            </a:r>
            <a:endParaRPr lang="hu-HU" altLang="en-US" b="1" smtClean="0">
              <a:solidFill>
                <a:srgbClr val="663300"/>
              </a:solidFill>
            </a:endParaRPr>
          </a:p>
        </p:txBody>
      </p:sp>
      <p:sp>
        <p:nvSpPr>
          <p:cNvPr id="22531" name="Rectangle 3"/>
          <p:cNvSpPr>
            <a:spLocks noGrp="1" noChangeArrowheads="1"/>
          </p:cNvSpPr>
          <p:nvPr>
            <p:ph type="body" idx="1"/>
          </p:nvPr>
        </p:nvSpPr>
        <p:spPr>
          <a:xfrm>
            <a:off x="990600" y="2057400"/>
            <a:ext cx="7696200" cy="4251920"/>
          </a:xfrm>
        </p:spPr>
        <p:txBody>
          <a:bodyPr/>
          <a:lstStyle/>
          <a:p>
            <a:pPr eaLnBrk="1" hangingPunct="1"/>
            <a:r>
              <a:rPr lang="en-US" altLang="en-US" b="1" dirty="0" smtClean="0">
                <a:solidFill>
                  <a:schemeClr val="bg2"/>
                </a:solidFill>
              </a:rPr>
              <a:t>Why focus on visitors?</a:t>
            </a:r>
          </a:p>
          <a:p>
            <a:pPr eaLnBrk="1" hangingPunct="1"/>
            <a:r>
              <a:rPr lang="en-US" altLang="en-US" b="1" dirty="0" smtClean="0">
                <a:solidFill>
                  <a:schemeClr val="bg2"/>
                </a:solidFill>
              </a:rPr>
              <a:t>Why do visitors attend ?</a:t>
            </a:r>
          </a:p>
          <a:p>
            <a:pPr eaLnBrk="1" hangingPunct="1"/>
            <a:r>
              <a:rPr lang="en-US" altLang="en-US" b="1" dirty="0" smtClean="0">
                <a:solidFill>
                  <a:schemeClr val="bg2"/>
                </a:solidFill>
              </a:rPr>
              <a:t>How do they consider fairs?</a:t>
            </a:r>
          </a:p>
          <a:p>
            <a:pPr eaLnBrk="1" hangingPunct="1"/>
            <a:r>
              <a:rPr lang="en-US" altLang="en-US" b="1" dirty="0" smtClean="0">
                <a:solidFill>
                  <a:schemeClr val="bg2"/>
                </a:solidFill>
              </a:rPr>
              <a:t>Across CEE survey</a:t>
            </a:r>
          </a:p>
          <a:p>
            <a:pPr eaLnBrk="1" hangingPunct="1"/>
            <a:r>
              <a:rPr lang="en-US" altLang="en-US" b="1" dirty="0" smtClean="0">
                <a:solidFill>
                  <a:schemeClr val="bg2"/>
                </a:solidFill>
              </a:rPr>
              <a:t>27 fairs in 5 countries</a:t>
            </a:r>
          </a:p>
          <a:p>
            <a:pPr eaLnBrk="1" hangingPunct="1"/>
            <a:r>
              <a:rPr lang="en-US" altLang="en-US" b="1" dirty="0" smtClean="0">
                <a:solidFill>
                  <a:schemeClr val="bg2"/>
                </a:solidFill>
              </a:rPr>
              <a:t>Nearly 6,000 visitors interviewed</a:t>
            </a:r>
          </a:p>
          <a:p>
            <a:pPr eaLnBrk="1" hangingPunct="1"/>
            <a:r>
              <a:rPr lang="en-US" altLang="en-US" b="1" dirty="0" smtClean="0">
                <a:solidFill>
                  <a:schemeClr val="bg2"/>
                </a:solidFill>
              </a:rPr>
              <a:t>Preliminary results of surveys</a:t>
            </a:r>
            <a:endParaRPr lang="en-US" altLang="en-US" b="1" dirty="0" smtClean="0">
              <a:solidFill>
                <a:srgbClr val="6633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hu-HU" altLang="en-US" b="1" smtClean="0"/>
              <a:t>Preliminary results of surveys</a:t>
            </a:r>
          </a:p>
        </p:txBody>
      </p:sp>
      <p:sp>
        <p:nvSpPr>
          <p:cNvPr id="24579" name="Rectangle 3"/>
          <p:cNvSpPr>
            <a:spLocks noGrp="1" noChangeArrowheads="1"/>
          </p:cNvSpPr>
          <p:nvPr>
            <p:ph type="body" idx="1"/>
          </p:nvPr>
        </p:nvSpPr>
        <p:spPr/>
        <p:txBody>
          <a:bodyPr/>
          <a:lstStyle/>
          <a:p>
            <a:pPr eaLnBrk="1" hangingPunct="1">
              <a:lnSpc>
                <a:spcPct val="90000"/>
              </a:lnSpc>
            </a:pPr>
            <a:r>
              <a:rPr lang="hu-HU" altLang="en-US" b="1" dirty="0" smtClean="0"/>
              <a:t>Over 55% </a:t>
            </a:r>
            <a:r>
              <a:rPr lang="hu-HU" altLang="en-US" b="1" dirty="0" err="1" smtClean="0"/>
              <a:t>visit</a:t>
            </a:r>
            <a:r>
              <a:rPr lang="hu-HU" altLang="en-US" b="1" dirty="0" smtClean="0"/>
              <a:t> 2 </a:t>
            </a:r>
            <a:r>
              <a:rPr lang="hu-HU" altLang="en-US" b="1" dirty="0" err="1" smtClean="0"/>
              <a:t>or</a:t>
            </a:r>
            <a:r>
              <a:rPr lang="hu-HU" altLang="en-US" b="1" dirty="0" smtClean="0"/>
              <a:t> 3 </a:t>
            </a:r>
            <a:r>
              <a:rPr lang="hu-HU" altLang="en-US" b="1" dirty="0" err="1" smtClean="0"/>
              <a:t>fairs</a:t>
            </a:r>
            <a:r>
              <a:rPr lang="hu-HU" altLang="en-US" b="1" dirty="0" smtClean="0"/>
              <a:t> a </a:t>
            </a:r>
            <a:r>
              <a:rPr lang="hu-HU" altLang="en-US" b="1" dirty="0" err="1" smtClean="0"/>
              <a:t>year</a:t>
            </a:r>
            <a:endParaRPr lang="hu-HU" altLang="en-US" b="1" dirty="0" smtClean="0"/>
          </a:p>
          <a:p>
            <a:pPr eaLnBrk="1" hangingPunct="1">
              <a:lnSpc>
                <a:spcPct val="90000"/>
              </a:lnSpc>
            </a:pPr>
            <a:r>
              <a:rPr lang="hu-HU" altLang="en-US" b="1" dirty="0" err="1" smtClean="0"/>
              <a:t>Share</a:t>
            </a:r>
            <a:r>
              <a:rPr lang="hu-HU" altLang="en-US" b="1" dirty="0" smtClean="0"/>
              <a:t> </a:t>
            </a:r>
            <a:r>
              <a:rPr lang="hu-HU" altLang="en-US" b="1" dirty="0" err="1" smtClean="0"/>
              <a:t>this</a:t>
            </a:r>
            <a:r>
              <a:rPr lang="hu-HU" altLang="en-US" b="1" dirty="0" smtClean="0"/>
              <a:t> </a:t>
            </a:r>
            <a:r>
              <a:rPr lang="hu-HU" altLang="en-US" b="1" dirty="0" err="1" smtClean="0"/>
              <a:t>experience</a:t>
            </a:r>
            <a:r>
              <a:rPr lang="hu-HU" altLang="en-US" b="1" dirty="0" smtClean="0"/>
              <a:t> </a:t>
            </a:r>
            <a:r>
              <a:rPr lang="hu-HU" altLang="en-US" b="1" dirty="0" err="1" smtClean="0"/>
              <a:t>with</a:t>
            </a:r>
            <a:r>
              <a:rPr lang="hu-HU" altLang="en-US" b="1" dirty="0" smtClean="0"/>
              <a:t> 4-6 </a:t>
            </a:r>
            <a:r>
              <a:rPr lang="hu-HU" altLang="en-US" b="1" dirty="0" err="1" smtClean="0"/>
              <a:t>persons</a:t>
            </a:r>
            <a:endParaRPr lang="hu-HU" altLang="en-US" dirty="0" smtClean="0"/>
          </a:p>
          <a:p>
            <a:pPr eaLnBrk="1" hangingPunct="1">
              <a:lnSpc>
                <a:spcPct val="90000"/>
              </a:lnSpc>
            </a:pPr>
            <a:r>
              <a:rPr lang="hu-HU" altLang="en-US" b="1" dirty="0" smtClean="0"/>
              <a:t>Over 90 </a:t>
            </a:r>
            <a:r>
              <a:rPr lang="hu-HU" altLang="en-US" b="1" dirty="0" err="1" smtClean="0"/>
              <a:t>p.c</a:t>
            </a:r>
            <a:r>
              <a:rPr lang="hu-HU" altLang="en-US" b="1" dirty="0" smtClean="0"/>
              <a:t>. </a:t>
            </a:r>
            <a:r>
              <a:rPr lang="hu-HU" altLang="en-US" b="1" dirty="0" err="1" smtClean="0"/>
              <a:t>consider</a:t>
            </a:r>
            <a:r>
              <a:rPr lang="hu-HU" altLang="en-US" b="1" dirty="0" smtClean="0"/>
              <a:t> </a:t>
            </a:r>
            <a:r>
              <a:rPr lang="hu-HU" altLang="en-US" b="1" dirty="0" err="1" smtClean="0"/>
              <a:t>exhibitions</a:t>
            </a:r>
            <a:r>
              <a:rPr lang="hu-HU" altLang="en-US" b="1" dirty="0" smtClean="0"/>
              <a:t> and </a:t>
            </a:r>
            <a:r>
              <a:rPr lang="hu-HU" altLang="en-US" b="1" dirty="0" err="1" smtClean="0"/>
              <a:t>fairs</a:t>
            </a:r>
            <a:r>
              <a:rPr lang="hu-HU" altLang="en-US" b="1" dirty="0" smtClean="0"/>
              <a:t> </a:t>
            </a:r>
            <a:r>
              <a:rPr lang="hu-HU" altLang="en-US" b="1" dirty="0" err="1" smtClean="0"/>
              <a:t>as</a:t>
            </a:r>
            <a:r>
              <a:rPr lang="hu-HU" altLang="en-US" b="1" dirty="0" smtClean="0"/>
              <a:t> </a:t>
            </a:r>
            <a:r>
              <a:rPr lang="hu-HU" altLang="en-US" b="1" dirty="0" err="1" smtClean="0"/>
              <a:t>useful</a:t>
            </a:r>
            <a:r>
              <a:rPr lang="hu-HU" altLang="en-US" b="1" dirty="0" smtClean="0"/>
              <a:t> </a:t>
            </a:r>
            <a:r>
              <a:rPr lang="hu-HU" altLang="en-US" b="1" dirty="0" err="1" smtClean="0"/>
              <a:t>for</a:t>
            </a:r>
            <a:r>
              <a:rPr lang="hu-HU" altLang="en-US" b="1" dirty="0" smtClean="0"/>
              <a:t> </a:t>
            </a:r>
            <a:r>
              <a:rPr lang="hu-HU" altLang="en-US" b="1" dirty="0" err="1" smtClean="0"/>
              <a:t>their</a:t>
            </a:r>
            <a:r>
              <a:rPr lang="hu-HU" altLang="en-US" b="1" dirty="0" smtClean="0"/>
              <a:t> business </a:t>
            </a:r>
            <a:r>
              <a:rPr lang="hu-HU" altLang="en-US" b="1" dirty="0" err="1" smtClean="0"/>
              <a:t>decisions</a:t>
            </a:r>
            <a:r>
              <a:rPr lang="hu-HU" altLang="en-US" b="1" dirty="0" smtClean="0"/>
              <a:t> </a:t>
            </a:r>
          </a:p>
          <a:p>
            <a:pPr eaLnBrk="1" hangingPunct="1">
              <a:lnSpc>
                <a:spcPct val="90000"/>
              </a:lnSpc>
            </a:pPr>
            <a:r>
              <a:rPr lang="hu-HU" altLang="en-US" b="1" dirty="0" err="1" smtClean="0"/>
              <a:t>About</a:t>
            </a:r>
            <a:r>
              <a:rPr lang="hu-HU" altLang="en-US" b="1" dirty="0" smtClean="0"/>
              <a:t> 90 </a:t>
            </a:r>
            <a:r>
              <a:rPr lang="hu-HU" altLang="en-US" b="1" dirty="0" err="1" smtClean="0"/>
              <a:t>p.c</a:t>
            </a:r>
            <a:r>
              <a:rPr lang="hu-HU" altLang="en-US" b="1" dirty="0" smtClean="0"/>
              <a:t>. </a:t>
            </a:r>
            <a:r>
              <a:rPr lang="hu-HU" altLang="en-US" b="1" dirty="0" err="1" smtClean="0"/>
              <a:t>visitors</a:t>
            </a:r>
            <a:r>
              <a:rPr lang="hu-HU" altLang="en-US" b="1" dirty="0" smtClean="0"/>
              <a:t> </a:t>
            </a:r>
            <a:r>
              <a:rPr lang="hu-HU" altLang="en-US" b="1" dirty="0" err="1" smtClean="0"/>
              <a:t>believe</a:t>
            </a:r>
            <a:r>
              <a:rPr lang="hu-HU" altLang="en-US" b="1" dirty="0" smtClean="0"/>
              <a:t> </a:t>
            </a:r>
            <a:r>
              <a:rPr lang="hu-HU" altLang="en-US" b="1" dirty="0" err="1" smtClean="0"/>
              <a:t>that</a:t>
            </a:r>
            <a:r>
              <a:rPr lang="hu-HU" altLang="en-US" b="1" dirty="0" smtClean="0"/>
              <a:t> </a:t>
            </a:r>
            <a:r>
              <a:rPr lang="hu-HU" altLang="en-US" b="1" dirty="0" err="1" smtClean="0"/>
              <a:t>exhibitions</a:t>
            </a:r>
            <a:r>
              <a:rPr lang="hu-HU" altLang="en-US" b="1" dirty="0" smtClean="0"/>
              <a:t> and </a:t>
            </a:r>
            <a:r>
              <a:rPr lang="hu-HU" altLang="en-US" b="1" dirty="0" err="1" smtClean="0"/>
              <a:t>fairs</a:t>
            </a:r>
            <a:r>
              <a:rPr lang="hu-HU" altLang="en-US" b="1" dirty="0" smtClean="0"/>
              <a:t> </a:t>
            </a:r>
            <a:r>
              <a:rPr lang="hu-HU" altLang="en-US" b="1" dirty="0" err="1" smtClean="0"/>
              <a:t>shall</a:t>
            </a:r>
            <a:r>
              <a:rPr lang="hu-HU" altLang="en-US" b="1" dirty="0" smtClean="0"/>
              <a:t> </a:t>
            </a:r>
            <a:r>
              <a:rPr lang="hu-HU" altLang="en-US" b="1" dirty="0" err="1" smtClean="0"/>
              <a:t>remain</a:t>
            </a:r>
            <a:r>
              <a:rPr lang="hu-HU" altLang="en-US" b="1" dirty="0" smtClean="0"/>
              <a:t> </a:t>
            </a:r>
            <a:r>
              <a:rPr lang="hu-HU" altLang="en-US" b="1" dirty="0" err="1" smtClean="0"/>
              <a:t>efficient</a:t>
            </a:r>
            <a:r>
              <a:rPr lang="hu-HU" altLang="en-US" b="1" dirty="0" smtClean="0"/>
              <a:t> </a:t>
            </a:r>
            <a:r>
              <a:rPr lang="hu-HU" altLang="en-US" b="1" dirty="0" err="1" smtClean="0"/>
              <a:t>in</a:t>
            </a:r>
            <a:r>
              <a:rPr lang="hu-HU" altLang="en-US" b="1" dirty="0" smtClean="0"/>
              <a:t> </a:t>
            </a:r>
            <a:r>
              <a:rPr lang="hu-HU" altLang="en-US" b="1" dirty="0" err="1" smtClean="0"/>
              <a:t>the</a:t>
            </a:r>
            <a:r>
              <a:rPr lang="hu-HU" altLang="en-US" b="1" dirty="0" smtClean="0"/>
              <a:t> </a:t>
            </a:r>
            <a:r>
              <a:rPr lang="hu-HU" altLang="en-US" b="1" dirty="0" err="1" smtClean="0"/>
              <a:t>next</a:t>
            </a:r>
            <a:r>
              <a:rPr lang="hu-HU" altLang="en-US" b="1" dirty="0" smtClean="0"/>
              <a:t> 5-6 </a:t>
            </a:r>
            <a:r>
              <a:rPr lang="hu-HU" altLang="en-US" b="1" dirty="0" err="1" smtClean="0"/>
              <a:t>years</a:t>
            </a:r>
            <a:r>
              <a:rPr lang="hu-HU" altLang="en-US" b="1" dirty="0" smtClean="0"/>
              <a:t> </a:t>
            </a:r>
            <a:r>
              <a:rPr lang="hu-HU" altLang="en-US" b="1" dirty="0" err="1" smtClean="0"/>
              <a:t>for</a:t>
            </a:r>
            <a:r>
              <a:rPr lang="hu-HU" altLang="en-US" b="1" dirty="0" smtClean="0"/>
              <a:t> business </a:t>
            </a:r>
            <a:r>
              <a:rPr lang="hu-HU" altLang="en-US" b="1" dirty="0" err="1" smtClean="0"/>
              <a:t>success</a:t>
            </a:r>
            <a:r>
              <a:rPr lang="hu-HU" altLang="en-US" b="1"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hu-HU" altLang="en-US" b="1" smtClean="0"/>
              <a:t>Exhibitions rank No. 1.</a:t>
            </a:r>
          </a:p>
        </p:txBody>
      </p:sp>
      <p:sp>
        <p:nvSpPr>
          <p:cNvPr id="26627" name="Rectangle 3"/>
          <p:cNvSpPr>
            <a:spLocks noGrp="1" noChangeArrowheads="1"/>
          </p:cNvSpPr>
          <p:nvPr>
            <p:ph type="body" idx="1"/>
          </p:nvPr>
        </p:nvSpPr>
        <p:spPr/>
        <p:txBody>
          <a:bodyPr/>
          <a:lstStyle/>
          <a:p>
            <a:pPr eaLnBrk="1" hangingPunct="1">
              <a:buFontTx/>
              <a:buNone/>
            </a:pPr>
            <a:r>
              <a:rPr lang="hu-HU" altLang="en-US" smtClean="0"/>
              <a:t>In relationship to other marketing tools in the following business objectives:</a:t>
            </a:r>
            <a:endParaRPr lang="hu-HU" altLang="en-US" b="1" smtClean="0"/>
          </a:p>
          <a:p>
            <a:pPr lvl="1" eaLnBrk="1" hangingPunct="1"/>
            <a:r>
              <a:rPr lang="hu-HU" altLang="en-US" b="1" smtClean="0"/>
              <a:t>getting objective view of the market</a:t>
            </a:r>
          </a:p>
          <a:p>
            <a:pPr lvl="1" eaLnBrk="1" hangingPunct="1"/>
            <a:r>
              <a:rPr lang="hu-HU" altLang="en-US" b="1" smtClean="0"/>
              <a:t>finding new products, services</a:t>
            </a:r>
          </a:p>
          <a:p>
            <a:pPr lvl="1" eaLnBrk="1" hangingPunct="1"/>
            <a:r>
              <a:rPr lang="hu-HU" altLang="en-US" b="1" smtClean="0"/>
              <a:t>finding new suppliers, sources</a:t>
            </a:r>
          </a:p>
          <a:p>
            <a:pPr lvl="1" eaLnBrk="1" hangingPunct="1"/>
            <a:r>
              <a:rPr lang="hu-HU" altLang="en-US" b="1" smtClean="0"/>
              <a:t>active leasure / live entertainment </a:t>
            </a:r>
          </a:p>
          <a:p>
            <a:pPr lvl="1" eaLnBrk="1" hangingPunct="1"/>
            <a:r>
              <a:rPr lang="hu-HU" altLang="en-US" b="1" smtClean="0"/>
              <a:t>meeting existing suppliers</a:t>
            </a:r>
          </a:p>
          <a:p>
            <a:pPr lvl="1" eaLnBrk="1" hangingPunct="1"/>
            <a:r>
              <a:rPr lang="hu-HU" altLang="en-US" b="1" smtClean="0"/>
              <a:t>preparing decisions</a:t>
            </a:r>
          </a:p>
          <a:p>
            <a:pPr eaLnBrk="1" hangingPunct="1">
              <a:buFontTx/>
              <a:buNone/>
            </a:pPr>
            <a:endParaRPr lang="hu-HU" alt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533400"/>
            <a:ext cx="8229600" cy="1143000"/>
          </a:xfrm>
        </p:spPr>
        <p:txBody>
          <a:bodyPr/>
          <a:lstStyle/>
          <a:p>
            <a:pPr eaLnBrk="1" hangingPunct="1"/>
            <a:r>
              <a:rPr lang="hu-HU" altLang="en-US" b="1" smtClean="0">
                <a:solidFill>
                  <a:schemeClr val="hlink"/>
                </a:solidFill>
              </a:rPr>
              <a:t>Globals towards visits</a:t>
            </a:r>
            <a:endParaRPr lang="hu-HU" altLang="en-US" b="1" smtClean="0">
              <a:solidFill>
                <a:srgbClr val="663300"/>
              </a:solidFill>
            </a:endParaRPr>
          </a:p>
        </p:txBody>
      </p:sp>
      <p:sp>
        <p:nvSpPr>
          <p:cNvPr id="28675" name="Rectangle 3"/>
          <p:cNvSpPr>
            <a:spLocks noGrp="1" noChangeArrowheads="1"/>
          </p:cNvSpPr>
          <p:nvPr>
            <p:ph type="body" idx="1"/>
          </p:nvPr>
        </p:nvSpPr>
        <p:spPr>
          <a:xfrm>
            <a:off x="304800" y="2209800"/>
            <a:ext cx="8229600" cy="3505200"/>
          </a:xfrm>
        </p:spPr>
        <p:txBody>
          <a:bodyPr/>
          <a:lstStyle/>
          <a:p>
            <a:pPr eaLnBrk="1" hangingPunct="1"/>
            <a:r>
              <a:rPr lang="hu-HU" altLang="en-US" b="1" smtClean="0">
                <a:solidFill>
                  <a:schemeClr val="bg2"/>
                </a:solidFill>
              </a:rPr>
              <a:t>Do not let their professionals to visit</a:t>
            </a:r>
          </a:p>
          <a:p>
            <a:pPr lvl="2" eaLnBrk="1" hangingPunct="1"/>
            <a:r>
              <a:rPr lang="hu-HU" altLang="en-US" b="1" smtClean="0">
                <a:solidFill>
                  <a:schemeClr val="bg2"/>
                </a:solidFill>
              </a:rPr>
              <a:t>Claim: time shortage</a:t>
            </a:r>
          </a:p>
          <a:p>
            <a:pPr eaLnBrk="1" hangingPunct="1"/>
            <a:r>
              <a:rPr lang="hu-HU" altLang="en-US" b="1" smtClean="0">
                <a:solidFill>
                  <a:schemeClr val="bg2"/>
                </a:solidFill>
              </a:rPr>
              <a:t>Disprefer in CEE clever, thinking, technically creative people</a:t>
            </a:r>
          </a:p>
          <a:p>
            <a:pPr eaLnBrk="1" hangingPunct="1"/>
            <a:r>
              <a:rPr lang="hu-HU" altLang="en-US" b="1" smtClean="0">
                <a:solidFill>
                  <a:schemeClr val="bg2"/>
                </a:solidFill>
              </a:rPr>
              <a:t>Should not see how other companies are different</a:t>
            </a:r>
            <a:endParaRPr lang="hu-HU" alt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609600"/>
            <a:ext cx="8229600" cy="1143000"/>
          </a:xfrm>
        </p:spPr>
        <p:txBody>
          <a:bodyPr/>
          <a:lstStyle/>
          <a:p>
            <a:pPr eaLnBrk="1" hangingPunct="1"/>
            <a:r>
              <a:rPr lang="hu-HU" altLang="en-US" b="1" smtClean="0">
                <a:solidFill>
                  <a:schemeClr val="hlink"/>
                </a:solidFill>
              </a:rPr>
              <a:t>Local market</a:t>
            </a:r>
            <a:endParaRPr lang="hu-HU" altLang="en-US" b="1" smtClean="0">
              <a:solidFill>
                <a:schemeClr val="tx1"/>
              </a:solidFill>
            </a:endParaRPr>
          </a:p>
        </p:txBody>
      </p:sp>
      <p:sp>
        <p:nvSpPr>
          <p:cNvPr id="30723" name="Rectangle 3"/>
          <p:cNvSpPr>
            <a:spLocks noGrp="1" noChangeArrowheads="1"/>
          </p:cNvSpPr>
          <p:nvPr>
            <p:ph type="body" idx="1"/>
          </p:nvPr>
        </p:nvSpPr>
        <p:spPr>
          <a:xfrm>
            <a:off x="381000" y="2362200"/>
            <a:ext cx="8229600" cy="2819400"/>
          </a:xfrm>
        </p:spPr>
        <p:txBody>
          <a:bodyPr/>
          <a:lstStyle/>
          <a:p>
            <a:pPr eaLnBrk="1" hangingPunct="1"/>
            <a:r>
              <a:rPr lang="hu-HU" altLang="en-US" b="1" dirty="0" err="1" smtClean="0">
                <a:solidFill>
                  <a:schemeClr val="bg2"/>
                </a:solidFill>
              </a:rPr>
              <a:t>For</a:t>
            </a:r>
            <a:r>
              <a:rPr lang="hu-HU" altLang="en-US" b="1" dirty="0" smtClean="0">
                <a:solidFill>
                  <a:schemeClr val="bg2"/>
                </a:solidFill>
              </a:rPr>
              <a:t> </a:t>
            </a:r>
            <a:r>
              <a:rPr lang="hu-HU" altLang="en-US" b="1" dirty="0" err="1" smtClean="0">
                <a:solidFill>
                  <a:schemeClr val="bg2"/>
                </a:solidFill>
              </a:rPr>
              <a:t>SMEs</a:t>
            </a:r>
            <a:endParaRPr lang="hu-HU" altLang="en-US" b="1" dirty="0" smtClean="0">
              <a:solidFill>
                <a:schemeClr val="bg2"/>
              </a:solidFill>
            </a:endParaRPr>
          </a:p>
          <a:p>
            <a:pPr lvl="1" eaLnBrk="1" hangingPunct="1"/>
            <a:r>
              <a:rPr lang="hu-HU" altLang="en-US" b="1" dirty="0" smtClean="0">
                <a:solidFill>
                  <a:schemeClr val="bg2"/>
                </a:solidFill>
              </a:rPr>
              <a:t>Most </a:t>
            </a:r>
            <a:r>
              <a:rPr lang="hu-HU" altLang="en-US" b="1" dirty="0" err="1" smtClean="0">
                <a:solidFill>
                  <a:schemeClr val="bg2"/>
                </a:solidFill>
              </a:rPr>
              <a:t>immediate</a:t>
            </a:r>
            <a:r>
              <a:rPr lang="hu-HU" altLang="en-US" b="1" dirty="0" smtClean="0">
                <a:solidFill>
                  <a:schemeClr val="bg2"/>
                </a:solidFill>
              </a:rPr>
              <a:t>, </a:t>
            </a:r>
            <a:r>
              <a:rPr lang="hu-HU" altLang="en-US" b="1" dirty="0" err="1" smtClean="0">
                <a:solidFill>
                  <a:schemeClr val="bg2"/>
                </a:solidFill>
              </a:rPr>
              <a:t>natural</a:t>
            </a:r>
            <a:r>
              <a:rPr lang="hu-HU" altLang="en-US" b="1" dirty="0" smtClean="0">
                <a:solidFill>
                  <a:schemeClr val="bg2"/>
                </a:solidFill>
              </a:rPr>
              <a:t> </a:t>
            </a:r>
          </a:p>
          <a:p>
            <a:pPr lvl="1" eaLnBrk="1" hangingPunct="1"/>
            <a:r>
              <a:rPr lang="hu-HU" altLang="en-US" b="1" dirty="0" smtClean="0">
                <a:solidFill>
                  <a:schemeClr val="bg2"/>
                </a:solidFill>
              </a:rPr>
              <a:t>’</a:t>
            </a:r>
            <a:r>
              <a:rPr lang="hu-HU" altLang="en-US" b="1" dirty="0" err="1" smtClean="0">
                <a:solidFill>
                  <a:schemeClr val="bg2"/>
                </a:solidFill>
              </a:rPr>
              <a:t>Base</a:t>
            </a:r>
            <a:r>
              <a:rPr lang="hu-HU" altLang="en-US" b="1" dirty="0" smtClean="0">
                <a:solidFill>
                  <a:schemeClr val="bg2"/>
                </a:solidFill>
              </a:rPr>
              <a:t> Camp</a:t>
            </a:r>
            <a:r>
              <a:rPr lang="hu-HU" altLang="en-US" b="1" dirty="0" smtClean="0">
                <a:solidFill>
                  <a:schemeClr val="bg2"/>
                </a:solidFill>
              </a:rPr>
              <a:t>’ </a:t>
            </a:r>
            <a:r>
              <a:rPr lang="hu-HU" altLang="en-US" b="1" dirty="0" err="1" smtClean="0">
                <a:solidFill>
                  <a:schemeClr val="bg2"/>
                </a:solidFill>
              </a:rPr>
              <a:t>at</a:t>
            </a:r>
            <a:r>
              <a:rPr lang="hu-HU" altLang="en-US" b="1" dirty="0" smtClean="0">
                <a:solidFill>
                  <a:schemeClr val="bg2"/>
                </a:solidFill>
              </a:rPr>
              <a:t> </a:t>
            </a:r>
            <a:r>
              <a:rPr lang="hu-HU" altLang="en-US" b="1" dirty="0" err="1" smtClean="0">
                <a:solidFill>
                  <a:schemeClr val="bg2"/>
                </a:solidFill>
              </a:rPr>
              <a:t>home</a:t>
            </a:r>
            <a:r>
              <a:rPr lang="hu-HU" altLang="en-US" b="1" dirty="0" smtClean="0">
                <a:solidFill>
                  <a:schemeClr val="bg2"/>
                </a:solidFill>
              </a:rPr>
              <a:t> </a:t>
            </a:r>
          </a:p>
          <a:p>
            <a:pPr lvl="1" eaLnBrk="1" hangingPunct="1"/>
            <a:r>
              <a:rPr lang="hu-HU" altLang="en-US" b="1" dirty="0" err="1" smtClean="0">
                <a:solidFill>
                  <a:schemeClr val="bg2"/>
                </a:solidFill>
              </a:rPr>
              <a:t>Lasting</a:t>
            </a:r>
            <a:r>
              <a:rPr lang="hu-HU" altLang="en-US" b="1" dirty="0" smtClean="0">
                <a:solidFill>
                  <a:schemeClr val="bg2"/>
                </a:solidFill>
              </a:rPr>
              <a:t> </a:t>
            </a:r>
            <a:r>
              <a:rPr lang="hu-HU" altLang="en-US" b="1" dirty="0" err="1" smtClean="0">
                <a:solidFill>
                  <a:schemeClr val="bg2"/>
                </a:solidFill>
              </a:rPr>
              <a:t>personal</a:t>
            </a:r>
            <a:r>
              <a:rPr lang="hu-HU" altLang="en-US" b="1" dirty="0" smtClean="0">
                <a:solidFill>
                  <a:schemeClr val="bg2"/>
                </a:solidFill>
              </a:rPr>
              <a:t> </a:t>
            </a:r>
            <a:r>
              <a:rPr lang="hu-HU" altLang="en-US" b="1" dirty="0" err="1" smtClean="0">
                <a:solidFill>
                  <a:schemeClr val="bg2"/>
                </a:solidFill>
              </a:rPr>
              <a:t>relationships</a:t>
            </a:r>
            <a:endParaRPr lang="hu-HU" altLang="en-US" b="1" dirty="0" smtClean="0">
              <a:solidFill>
                <a:schemeClr val="bg2"/>
              </a:solidFill>
            </a:endParaRPr>
          </a:p>
          <a:p>
            <a:pPr eaLnBrk="1" hangingPunct="1"/>
            <a:r>
              <a:rPr lang="hu-HU" altLang="en-US" b="1" dirty="0" err="1" smtClean="0">
                <a:solidFill>
                  <a:schemeClr val="bg2"/>
                </a:solidFill>
              </a:rPr>
              <a:t>Even</a:t>
            </a:r>
            <a:r>
              <a:rPr lang="hu-HU" altLang="en-US" b="1" dirty="0" smtClean="0">
                <a:solidFill>
                  <a:schemeClr val="bg2"/>
                </a:solidFill>
              </a:rPr>
              <a:t> </a:t>
            </a:r>
            <a:r>
              <a:rPr lang="hu-HU" altLang="en-US" b="1" dirty="0" err="1" smtClean="0">
                <a:solidFill>
                  <a:schemeClr val="bg2"/>
                </a:solidFill>
              </a:rPr>
              <a:t>global</a:t>
            </a:r>
            <a:r>
              <a:rPr lang="hu-HU" altLang="en-US" b="1" dirty="0" smtClean="0">
                <a:solidFill>
                  <a:schemeClr val="bg2"/>
                </a:solidFill>
              </a:rPr>
              <a:t> </a:t>
            </a:r>
            <a:r>
              <a:rPr lang="hu-HU" altLang="en-US" b="1" dirty="0" err="1" smtClean="0">
                <a:solidFill>
                  <a:schemeClr val="bg2"/>
                </a:solidFill>
              </a:rPr>
              <a:t>comes</a:t>
            </a:r>
            <a:r>
              <a:rPr lang="hu-HU" altLang="en-US" b="1" dirty="0" smtClean="0">
                <a:solidFill>
                  <a:schemeClr val="bg2"/>
                </a:solidFill>
              </a:rPr>
              <a:t> </a:t>
            </a:r>
            <a:r>
              <a:rPr lang="hu-HU" altLang="en-US" b="1" dirty="0" err="1" smtClean="0">
                <a:solidFill>
                  <a:schemeClr val="bg2"/>
                </a:solidFill>
              </a:rPr>
              <a:t>close</a:t>
            </a:r>
            <a:endParaRPr lang="hu-HU" alt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hu-HU" altLang="en-US" b="1" smtClean="0">
                <a:solidFill>
                  <a:schemeClr val="hlink"/>
                </a:solidFill>
              </a:rPr>
              <a:t>Local marketing</a:t>
            </a:r>
            <a:endParaRPr lang="hu-HU" altLang="en-US" b="1" smtClean="0">
              <a:solidFill>
                <a:srgbClr val="663300"/>
              </a:solidFill>
            </a:endParaRPr>
          </a:p>
        </p:txBody>
      </p:sp>
      <p:sp>
        <p:nvSpPr>
          <p:cNvPr id="32771" name="Rectangle 3"/>
          <p:cNvSpPr>
            <a:spLocks noGrp="1" noChangeArrowheads="1"/>
          </p:cNvSpPr>
          <p:nvPr>
            <p:ph type="body" idx="1"/>
          </p:nvPr>
        </p:nvSpPr>
        <p:spPr>
          <a:xfrm>
            <a:off x="381000" y="2362200"/>
            <a:ext cx="8229600" cy="3048000"/>
          </a:xfrm>
        </p:spPr>
        <p:txBody>
          <a:bodyPr/>
          <a:lstStyle/>
          <a:p>
            <a:pPr eaLnBrk="1" hangingPunct="1"/>
            <a:r>
              <a:rPr lang="hu-HU" altLang="en-US" b="1" smtClean="0">
                <a:solidFill>
                  <a:schemeClr val="bg2"/>
                </a:solidFill>
              </a:rPr>
              <a:t>Different marketing strategy</a:t>
            </a:r>
          </a:p>
          <a:p>
            <a:pPr eaLnBrk="1" hangingPunct="1"/>
            <a:r>
              <a:rPr lang="hu-HU" altLang="en-US" b="1" smtClean="0">
                <a:solidFill>
                  <a:schemeClr val="bg2"/>
                </a:solidFill>
              </a:rPr>
              <a:t>Local entrepreneur </a:t>
            </a:r>
            <a:r>
              <a:rPr lang="hu-HU" altLang="en-US" b="1" u="sng" smtClean="0">
                <a:solidFill>
                  <a:schemeClr val="bg2"/>
                </a:solidFill>
              </a:rPr>
              <a:t>must</a:t>
            </a:r>
            <a:r>
              <a:rPr lang="hu-HU" altLang="en-US" b="1" smtClean="0">
                <a:solidFill>
                  <a:schemeClr val="bg2"/>
                </a:solidFill>
              </a:rPr>
              <a:t> know what their customers want</a:t>
            </a:r>
          </a:p>
          <a:p>
            <a:pPr eaLnBrk="1" hangingPunct="1"/>
            <a:r>
              <a:rPr lang="hu-HU" altLang="en-US" b="1" smtClean="0">
                <a:solidFill>
                  <a:schemeClr val="bg2"/>
                </a:solidFill>
              </a:rPr>
              <a:t>Need a direct, open yet transparent line </a:t>
            </a:r>
          </a:p>
          <a:p>
            <a:pPr eaLnBrk="1" hangingPunct="1"/>
            <a:r>
              <a:rPr lang="hu-HU" altLang="en-US" b="1" smtClean="0">
                <a:solidFill>
                  <a:schemeClr val="bg2"/>
                </a:solidFill>
              </a:rPr>
              <a:t>Exhibitions / fairs fall into place</a:t>
            </a:r>
            <a:endParaRPr lang="hu-HU" altLang="en-US" b="1" smtClean="0">
              <a:solidFill>
                <a:srgbClr val="6633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914400"/>
            <a:ext cx="8229600" cy="1143000"/>
          </a:xfrm>
        </p:spPr>
        <p:txBody>
          <a:bodyPr/>
          <a:lstStyle/>
          <a:p>
            <a:pPr eaLnBrk="1" hangingPunct="1"/>
            <a:r>
              <a:rPr lang="hu-HU" altLang="en-US" b="1" smtClean="0">
                <a:solidFill>
                  <a:schemeClr val="hlink"/>
                </a:solidFill>
              </a:rPr>
              <a:t>Diversifying trends</a:t>
            </a:r>
            <a:endParaRPr lang="hu-HU" altLang="en-US" b="1" smtClean="0">
              <a:solidFill>
                <a:srgbClr val="663300"/>
              </a:solidFill>
            </a:endParaRPr>
          </a:p>
        </p:txBody>
      </p:sp>
      <p:sp>
        <p:nvSpPr>
          <p:cNvPr id="34819" name="Rectangle 3"/>
          <p:cNvSpPr>
            <a:spLocks noGrp="1" noChangeArrowheads="1"/>
          </p:cNvSpPr>
          <p:nvPr>
            <p:ph type="body" idx="1"/>
          </p:nvPr>
        </p:nvSpPr>
        <p:spPr>
          <a:xfrm>
            <a:off x="381000" y="2743200"/>
            <a:ext cx="8229600" cy="1981200"/>
          </a:xfrm>
        </p:spPr>
        <p:txBody>
          <a:bodyPr/>
          <a:lstStyle/>
          <a:p>
            <a:pPr eaLnBrk="1" hangingPunct="1"/>
            <a:r>
              <a:rPr lang="hu-HU" altLang="en-US" b="1" smtClean="0">
                <a:solidFill>
                  <a:schemeClr val="bg2"/>
                </a:solidFill>
              </a:rPr>
              <a:t>Global marketing and alieniation</a:t>
            </a:r>
          </a:p>
          <a:p>
            <a:pPr eaLnBrk="1" hangingPunct="1"/>
            <a:r>
              <a:rPr lang="hu-HU" altLang="en-US" b="1" smtClean="0">
                <a:solidFill>
                  <a:schemeClr val="bg2"/>
                </a:solidFill>
              </a:rPr>
              <a:t>Local marketing strategy with face-to-face opportunity</a:t>
            </a:r>
            <a:endParaRPr lang="hu-HU" alt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hu-HU" altLang="en-US" b="1" smtClean="0">
                <a:solidFill>
                  <a:schemeClr val="hlink"/>
                </a:solidFill>
              </a:rPr>
              <a:t>What do we have </a:t>
            </a:r>
            <a:br>
              <a:rPr lang="hu-HU" altLang="en-US" b="1" smtClean="0">
                <a:solidFill>
                  <a:schemeClr val="hlink"/>
                </a:solidFill>
              </a:rPr>
            </a:br>
            <a:r>
              <a:rPr lang="hu-HU" altLang="en-US" b="1" smtClean="0">
                <a:solidFill>
                  <a:schemeClr val="hlink"/>
                </a:solidFill>
              </a:rPr>
              <a:t>here in CEE?</a:t>
            </a:r>
            <a:endParaRPr lang="hu-HU" altLang="en-US" b="1" smtClean="0">
              <a:solidFill>
                <a:srgbClr val="663300"/>
              </a:solidFill>
            </a:endParaRPr>
          </a:p>
        </p:txBody>
      </p:sp>
      <p:sp>
        <p:nvSpPr>
          <p:cNvPr id="36867" name="Rectangle 3"/>
          <p:cNvSpPr>
            <a:spLocks noGrp="1" noChangeArrowheads="1"/>
          </p:cNvSpPr>
          <p:nvPr>
            <p:ph type="body" idx="1"/>
          </p:nvPr>
        </p:nvSpPr>
        <p:spPr>
          <a:xfrm>
            <a:off x="381000" y="2057400"/>
            <a:ext cx="8229600" cy="3733800"/>
          </a:xfrm>
        </p:spPr>
        <p:txBody>
          <a:bodyPr/>
          <a:lstStyle/>
          <a:p>
            <a:pPr eaLnBrk="1" hangingPunct="1"/>
            <a:r>
              <a:rPr lang="hu-HU" altLang="en-US" b="1" smtClean="0">
                <a:solidFill>
                  <a:schemeClr val="bg2"/>
                </a:solidFill>
              </a:rPr>
              <a:t>General impact of global strategies</a:t>
            </a:r>
          </a:p>
          <a:p>
            <a:pPr eaLnBrk="1" hangingPunct="1"/>
            <a:r>
              <a:rPr lang="hu-HU" altLang="en-US" b="1" smtClean="0">
                <a:solidFill>
                  <a:schemeClr val="bg2"/>
                </a:solidFill>
              </a:rPr>
              <a:t>Little experience with local strategies</a:t>
            </a:r>
          </a:p>
          <a:p>
            <a:pPr eaLnBrk="1" hangingPunct="1"/>
            <a:r>
              <a:rPr lang="hu-HU" altLang="en-US" b="1" smtClean="0">
                <a:solidFill>
                  <a:schemeClr val="bg2"/>
                </a:solidFill>
              </a:rPr>
              <a:t>No cross-border strategies</a:t>
            </a:r>
          </a:p>
          <a:p>
            <a:pPr eaLnBrk="1" hangingPunct="1"/>
            <a:r>
              <a:rPr lang="hu-HU" altLang="en-US" b="1" smtClean="0">
                <a:solidFill>
                  <a:schemeClr val="bg2"/>
                </a:solidFill>
              </a:rPr>
              <a:t>Language barrier</a:t>
            </a:r>
          </a:p>
          <a:p>
            <a:pPr eaLnBrk="1" hangingPunct="1"/>
            <a:r>
              <a:rPr lang="hu-HU" altLang="en-US" b="1" smtClean="0">
                <a:solidFill>
                  <a:schemeClr val="bg2"/>
                </a:solidFill>
              </a:rPr>
              <a:t>Is there a need for CEE strategy?</a:t>
            </a:r>
          </a:p>
          <a:p>
            <a:pPr eaLnBrk="1" hangingPunct="1"/>
            <a:r>
              <a:rPr lang="hu-HU" altLang="en-US" b="1" smtClean="0">
                <a:solidFill>
                  <a:schemeClr val="bg2"/>
                </a:solidFill>
              </a:rPr>
              <a:t>Is there a CEE entity at all?</a:t>
            </a:r>
            <a:endParaRPr lang="hu-HU" altLang="en-US" smtClean="0">
              <a:solidFill>
                <a:schemeClr val="bg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229600" cy="1282154"/>
          </a:xfrm>
        </p:spPr>
        <p:txBody>
          <a:bodyPr/>
          <a:lstStyle/>
          <a:p>
            <a:pPr eaLnBrk="1" hangingPunct="1"/>
            <a:r>
              <a:rPr lang="en-US" altLang="en-US" b="1" dirty="0" smtClean="0">
                <a:solidFill>
                  <a:srgbClr val="00B0F0"/>
                </a:solidFill>
              </a:rPr>
              <a:t>Challenges</a:t>
            </a:r>
            <a:br>
              <a:rPr lang="en-US" altLang="en-US" b="1" dirty="0" smtClean="0">
                <a:solidFill>
                  <a:srgbClr val="00B0F0"/>
                </a:solidFill>
              </a:rPr>
            </a:br>
            <a:r>
              <a:rPr lang="en-US" altLang="en-US" sz="3600" b="1" dirty="0" smtClean="0">
                <a:solidFill>
                  <a:srgbClr val="00B0F0"/>
                </a:solidFill>
              </a:rPr>
              <a:t>for us </a:t>
            </a:r>
            <a:r>
              <a:rPr lang="en-US" altLang="en-US" b="1" dirty="0" smtClean="0">
                <a:solidFill>
                  <a:srgbClr val="00B0F0"/>
                </a:solidFill>
              </a:rPr>
              <a:t>in CEE</a:t>
            </a:r>
            <a:endParaRPr lang="en-US" altLang="en-US" b="1" dirty="0" smtClean="0">
              <a:solidFill>
                <a:srgbClr val="00B0F0"/>
              </a:solidFill>
            </a:endParaRPr>
          </a:p>
        </p:txBody>
      </p:sp>
      <p:sp>
        <p:nvSpPr>
          <p:cNvPr id="38915" name="Rectangle 3"/>
          <p:cNvSpPr>
            <a:spLocks noGrp="1" noChangeArrowheads="1"/>
          </p:cNvSpPr>
          <p:nvPr>
            <p:ph type="body" idx="1"/>
          </p:nvPr>
        </p:nvSpPr>
        <p:spPr>
          <a:xfrm>
            <a:off x="457200" y="2060848"/>
            <a:ext cx="8229600" cy="4061048"/>
          </a:xfrm>
        </p:spPr>
        <p:txBody>
          <a:bodyPr/>
          <a:lstStyle/>
          <a:p>
            <a:pPr eaLnBrk="1" hangingPunct="1"/>
            <a:r>
              <a:rPr lang="en-US" altLang="en-US" b="1" dirty="0" smtClean="0">
                <a:solidFill>
                  <a:schemeClr val="bg2"/>
                </a:solidFill>
              </a:rPr>
              <a:t>Let’s </a:t>
            </a:r>
            <a:r>
              <a:rPr lang="en-US" altLang="en-US" b="1" dirty="0" smtClean="0">
                <a:solidFill>
                  <a:schemeClr val="bg2"/>
                </a:solidFill>
              </a:rPr>
              <a:t>grow</a:t>
            </a:r>
            <a:r>
              <a:rPr lang="hu-HU" altLang="en-US" b="1" dirty="0" smtClean="0">
                <a:solidFill>
                  <a:schemeClr val="bg2"/>
                </a:solidFill>
              </a:rPr>
              <a:t> o</a:t>
            </a:r>
            <a:r>
              <a:rPr lang="en-US" altLang="en-US" b="1" dirty="0" err="1" smtClean="0">
                <a:solidFill>
                  <a:schemeClr val="bg2"/>
                </a:solidFill>
              </a:rPr>
              <a:t>wn</a:t>
            </a:r>
            <a:r>
              <a:rPr lang="en-US" altLang="en-US" b="1" dirty="0" smtClean="0">
                <a:solidFill>
                  <a:schemeClr val="bg2"/>
                </a:solidFill>
              </a:rPr>
              <a:t> global companies </a:t>
            </a:r>
            <a:endParaRPr lang="hu-HU" altLang="en-US" b="1" dirty="0" smtClean="0">
              <a:solidFill>
                <a:schemeClr val="bg2"/>
              </a:solidFill>
            </a:endParaRPr>
          </a:p>
          <a:p>
            <a:pPr eaLnBrk="1" hangingPunct="1"/>
            <a:r>
              <a:rPr lang="en-US" altLang="en-US" b="1" dirty="0" smtClean="0">
                <a:solidFill>
                  <a:schemeClr val="bg2"/>
                </a:solidFill>
              </a:rPr>
              <a:t>Many small &amp; medium scale companies </a:t>
            </a:r>
          </a:p>
          <a:p>
            <a:pPr eaLnBrk="1" hangingPunct="1"/>
            <a:r>
              <a:rPr lang="en-US" altLang="en-US" b="1" dirty="0" smtClean="0">
                <a:solidFill>
                  <a:schemeClr val="bg2"/>
                </a:solidFill>
              </a:rPr>
              <a:t>Need to develop new marketing strategies</a:t>
            </a:r>
          </a:p>
          <a:p>
            <a:pPr eaLnBrk="1" hangingPunct="1"/>
            <a:r>
              <a:rPr lang="en-US" altLang="en-US" b="1" dirty="0" smtClean="0">
                <a:solidFill>
                  <a:schemeClr val="bg2"/>
                </a:solidFill>
              </a:rPr>
              <a:t>Do we know enough of each other? </a:t>
            </a:r>
          </a:p>
          <a:p>
            <a:pPr eaLnBrk="1" hangingPunct="1"/>
            <a:r>
              <a:rPr lang="en-US" altLang="en-US" b="1" dirty="0" smtClean="0">
                <a:solidFill>
                  <a:schemeClr val="bg2"/>
                </a:solidFill>
              </a:rPr>
              <a:t>Do we know the consumers, customer preferences across the border?</a:t>
            </a:r>
            <a:endParaRPr lang="en-US" altLang="en-US" b="1" dirty="0" smtClean="0">
              <a:solidFill>
                <a:srgbClr val="6633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hu-HU" altLang="en-US" b="1" smtClean="0"/>
              <a:t>Central East Europe?</a:t>
            </a:r>
            <a:endParaRPr lang="hu-HU" altLang="en-US" smtClean="0"/>
          </a:p>
        </p:txBody>
      </p:sp>
      <p:sp>
        <p:nvSpPr>
          <p:cNvPr id="6147" name="Rectangle 3"/>
          <p:cNvSpPr>
            <a:spLocks noGrp="1" noChangeArrowheads="1"/>
          </p:cNvSpPr>
          <p:nvPr>
            <p:ph type="body" idx="1"/>
          </p:nvPr>
        </p:nvSpPr>
        <p:spPr/>
        <p:txBody>
          <a:bodyPr/>
          <a:lstStyle/>
          <a:p>
            <a:pPr marL="0" indent="0" eaLnBrk="1" hangingPunct="1">
              <a:buNone/>
            </a:pPr>
            <a:r>
              <a:rPr lang="hu-HU" altLang="en-US" b="1" dirty="0" err="1" smtClean="0"/>
              <a:t>What</a:t>
            </a:r>
            <a:r>
              <a:rPr lang="hu-HU" altLang="en-US" b="1" dirty="0" smtClean="0"/>
              <a:t> </a:t>
            </a:r>
            <a:r>
              <a:rPr lang="hu-HU" altLang="en-US" b="1" dirty="0" err="1" smtClean="0"/>
              <a:t>can</a:t>
            </a:r>
            <a:r>
              <a:rPr lang="hu-HU" altLang="en-US" b="1" dirty="0" smtClean="0"/>
              <a:t> </a:t>
            </a:r>
            <a:r>
              <a:rPr lang="hu-HU" altLang="en-US" b="1" dirty="0" err="1" smtClean="0"/>
              <a:t>we</a:t>
            </a:r>
            <a:r>
              <a:rPr lang="hu-HU" altLang="en-US" b="1" dirty="0" smtClean="0"/>
              <a:t> </a:t>
            </a:r>
            <a:r>
              <a:rPr lang="hu-HU" altLang="en-US" b="1" dirty="0" err="1" smtClean="0"/>
              <a:t>consider</a:t>
            </a:r>
            <a:r>
              <a:rPr lang="hu-HU" altLang="en-US" b="1" dirty="0" smtClean="0"/>
              <a:t> </a:t>
            </a:r>
            <a:r>
              <a:rPr lang="hu-HU" altLang="en-US" b="1" dirty="0" err="1" smtClean="0"/>
              <a:t>as</a:t>
            </a:r>
            <a:r>
              <a:rPr lang="hu-HU" altLang="en-US" b="1" dirty="0" smtClean="0"/>
              <a:t> </a:t>
            </a:r>
            <a:r>
              <a:rPr lang="hu-HU" altLang="en-US" b="1" dirty="0" err="1" smtClean="0"/>
              <a:t>Central</a:t>
            </a:r>
            <a:r>
              <a:rPr lang="hu-HU" altLang="en-US" b="1" dirty="0" smtClean="0"/>
              <a:t> </a:t>
            </a:r>
            <a:r>
              <a:rPr lang="hu-HU" altLang="en-US" b="1" dirty="0" err="1" smtClean="0"/>
              <a:t>East</a:t>
            </a:r>
            <a:r>
              <a:rPr lang="hu-HU" altLang="en-US" b="1" dirty="0" smtClean="0"/>
              <a:t> Europe?</a:t>
            </a:r>
          </a:p>
          <a:p>
            <a:pPr eaLnBrk="1" hangingPunct="1"/>
            <a:r>
              <a:rPr lang="hu-HU" altLang="en-US" b="1" dirty="0" err="1" smtClean="0"/>
              <a:t>Why</a:t>
            </a:r>
            <a:r>
              <a:rPr lang="hu-HU" altLang="en-US" b="1" dirty="0" smtClean="0"/>
              <a:t>?</a:t>
            </a:r>
          </a:p>
          <a:p>
            <a:pPr eaLnBrk="1" hangingPunct="1"/>
            <a:r>
              <a:rPr lang="hu-HU" altLang="en-US" b="1" dirty="0" err="1" smtClean="0"/>
              <a:t>Components</a:t>
            </a:r>
            <a:r>
              <a:rPr lang="hu-HU" altLang="en-US" b="1" dirty="0" smtClean="0"/>
              <a:t> of </a:t>
            </a:r>
            <a:r>
              <a:rPr lang="hu-HU" altLang="en-US" b="1" dirty="0" err="1" smtClean="0"/>
              <a:t>measuring</a:t>
            </a:r>
            <a:r>
              <a:rPr lang="hu-HU" altLang="en-US" b="1" dirty="0" smtClean="0"/>
              <a:t> </a:t>
            </a:r>
            <a:r>
              <a:rPr lang="hu-HU" altLang="en-US" b="1" dirty="0" err="1" smtClean="0"/>
              <a:t>trends</a:t>
            </a:r>
            <a:endParaRPr lang="hu-HU" altLang="en-US" b="1" dirty="0" smtClean="0"/>
          </a:p>
          <a:p>
            <a:pPr lvl="1" eaLnBrk="1" hangingPunct="1"/>
            <a:r>
              <a:rPr lang="hu-HU" altLang="en-US" b="1" dirty="0" err="1" smtClean="0"/>
              <a:t>Visitors</a:t>
            </a:r>
            <a:endParaRPr lang="hu-HU" altLang="en-US" b="1" dirty="0" smtClean="0"/>
          </a:p>
          <a:p>
            <a:pPr lvl="1" eaLnBrk="1" hangingPunct="1"/>
            <a:r>
              <a:rPr lang="hu-HU" altLang="en-US" b="1" dirty="0" err="1" smtClean="0"/>
              <a:t>Exhibitors</a:t>
            </a:r>
            <a:endParaRPr lang="hu-HU" altLang="en-US" b="1" dirty="0" smtClean="0"/>
          </a:p>
          <a:p>
            <a:pPr lvl="1" eaLnBrk="1" hangingPunct="1"/>
            <a:r>
              <a:rPr lang="hu-HU" altLang="en-US" b="1" dirty="0" err="1" smtClean="0"/>
              <a:t>Investment</a:t>
            </a:r>
            <a:r>
              <a:rPr lang="hu-HU" altLang="en-US" b="1" dirty="0" smtClean="0"/>
              <a:t> </a:t>
            </a:r>
            <a:r>
              <a:rPr lang="hu-HU" altLang="en-US" b="1" dirty="0" err="1" smtClean="0"/>
              <a:t>in</a:t>
            </a:r>
            <a:r>
              <a:rPr lang="hu-HU" altLang="en-US" b="1" dirty="0" smtClean="0"/>
              <a:t> </a:t>
            </a:r>
            <a:r>
              <a:rPr lang="hu-HU" altLang="en-US" b="1" dirty="0" err="1" smtClean="0"/>
              <a:t>participation</a:t>
            </a:r>
            <a:endParaRPr lang="hu-HU" altLang="en-US" b="1" dirty="0" smtClean="0"/>
          </a:p>
          <a:p>
            <a:pPr eaLnBrk="1" hangingPunct="1">
              <a:buFontTx/>
              <a:buNone/>
            </a:pPr>
            <a:endParaRPr lang="hu-HU"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hu-HU" altLang="en-US" b="1" dirty="0" err="1" smtClean="0"/>
              <a:t>Trends</a:t>
            </a:r>
            <a:r>
              <a:rPr lang="hu-HU" altLang="en-US" b="1" dirty="0" smtClean="0"/>
              <a:t> </a:t>
            </a:r>
            <a:r>
              <a:rPr lang="hu-HU" altLang="en-US" b="1" dirty="0" err="1" smtClean="0"/>
              <a:t>in</a:t>
            </a:r>
            <a:r>
              <a:rPr lang="hu-HU" altLang="en-US" b="1" dirty="0" smtClean="0"/>
              <a:t> </a:t>
            </a:r>
            <a:r>
              <a:rPr lang="hu-HU" altLang="en-US" b="1" dirty="0" err="1" smtClean="0"/>
              <a:t>values</a:t>
            </a:r>
            <a:endParaRPr lang="hu-HU" altLang="en-US" dirty="0" smtClean="0"/>
          </a:p>
        </p:txBody>
      </p:sp>
      <p:sp>
        <p:nvSpPr>
          <p:cNvPr id="8195" name="Rectangle 3"/>
          <p:cNvSpPr>
            <a:spLocks noGrp="1" noChangeArrowheads="1"/>
          </p:cNvSpPr>
          <p:nvPr>
            <p:ph type="body" idx="1"/>
          </p:nvPr>
        </p:nvSpPr>
        <p:spPr/>
        <p:txBody>
          <a:bodyPr/>
          <a:lstStyle/>
          <a:p>
            <a:pPr marL="0" indent="0" eaLnBrk="1" hangingPunct="1">
              <a:buNone/>
            </a:pPr>
            <a:r>
              <a:rPr lang="en-US" altLang="en-US" b="1" dirty="0" smtClean="0"/>
              <a:t>Trends in physical figures differ by countries</a:t>
            </a:r>
          </a:p>
          <a:p>
            <a:pPr lvl="1" eaLnBrk="1" hangingPunct="1"/>
            <a:r>
              <a:rPr lang="en-US" altLang="en-US" b="1" dirty="0" smtClean="0"/>
              <a:t>PL, H – </a:t>
            </a:r>
            <a:r>
              <a:rPr lang="en-US" altLang="en-US" b="1" dirty="0" err="1" smtClean="0"/>
              <a:t>polarisation</a:t>
            </a:r>
            <a:r>
              <a:rPr lang="en-US" altLang="en-US" b="1" dirty="0" smtClean="0"/>
              <a:t> and concentration</a:t>
            </a:r>
          </a:p>
          <a:p>
            <a:pPr lvl="1" eaLnBrk="1" hangingPunct="1"/>
            <a:r>
              <a:rPr lang="en-US" altLang="en-US" b="1" dirty="0" smtClean="0"/>
              <a:t>SK – recovery</a:t>
            </a:r>
          </a:p>
          <a:p>
            <a:pPr lvl="1" eaLnBrk="1" hangingPunct="1"/>
            <a:r>
              <a:rPr lang="en-US" altLang="en-US" b="1" dirty="0" smtClean="0"/>
              <a:t>RO, UA, SCG – for the time being up</a:t>
            </a:r>
          </a:p>
          <a:p>
            <a:pPr marL="0" indent="0" eaLnBrk="1" hangingPunct="1">
              <a:buNone/>
            </a:pPr>
            <a:r>
              <a:rPr lang="en-US" altLang="en-US" b="1" dirty="0" smtClean="0"/>
              <a:t>Competition – less between fairs – more between marketing tools</a:t>
            </a:r>
          </a:p>
          <a:p>
            <a:pPr marL="0" indent="0" eaLnBrk="1" hangingPunct="1">
              <a:buNone/>
            </a:pPr>
            <a:r>
              <a:rPr lang="en-US" altLang="en-US" b="1" dirty="0" smtClean="0"/>
              <a:t>Imperative to measure and compare</a:t>
            </a:r>
            <a:endParaRPr lang="en-US" altLang="en-US" dirty="0" smtClean="0"/>
          </a:p>
          <a:p>
            <a:pPr eaLnBrk="1" hangingPunct="1">
              <a:buFontTx/>
              <a:buNone/>
            </a:pPr>
            <a:endParaRPr lang="hu-HU" alt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hu-HU" altLang="en-US" b="1" smtClean="0"/>
              <a:t>Measuring market values</a:t>
            </a:r>
            <a:endParaRPr lang="hu-HU" altLang="en-US" smtClean="0"/>
          </a:p>
        </p:txBody>
      </p:sp>
      <p:sp>
        <p:nvSpPr>
          <p:cNvPr id="10243" name="Rectangle 3"/>
          <p:cNvSpPr>
            <a:spLocks noGrp="1" noChangeArrowheads="1"/>
          </p:cNvSpPr>
          <p:nvPr>
            <p:ph type="body" idx="1"/>
          </p:nvPr>
        </p:nvSpPr>
        <p:spPr/>
        <p:txBody>
          <a:bodyPr/>
          <a:lstStyle/>
          <a:p>
            <a:pPr eaLnBrk="1" hangingPunct="1"/>
            <a:r>
              <a:rPr lang="en-US" altLang="en-US" b="1" dirty="0" smtClean="0"/>
              <a:t>What do we do in CEE – measure the values? </a:t>
            </a:r>
          </a:p>
          <a:p>
            <a:pPr eaLnBrk="1" hangingPunct="1"/>
            <a:r>
              <a:rPr lang="en-US" altLang="en-US" b="1" dirty="0" smtClean="0"/>
              <a:t>What are the real market values and how do we measure them?</a:t>
            </a:r>
          </a:p>
          <a:p>
            <a:pPr eaLnBrk="1" hangingPunct="1"/>
            <a:r>
              <a:rPr lang="en-US" altLang="en-US" b="1" dirty="0" smtClean="0"/>
              <a:t>How can we compare with other values – media values? </a:t>
            </a:r>
          </a:p>
          <a:p>
            <a:pPr eaLnBrk="1" hangingPunct="1"/>
            <a:r>
              <a:rPr lang="en-US" altLang="en-US" b="1" dirty="0" smtClean="0"/>
              <a:t>Methods for ROI </a:t>
            </a:r>
            <a:endParaRPr lang="en-US" alt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hu-HU" altLang="en-US" b="1" smtClean="0">
                <a:solidFill>
                  <a:schemeClr val="hlink"/>
                </a:solidFill>
              </a:rPr>
              <a:t>Changes in world economy</a:t>
            </a:r>
            <a:endParaRPr lang="hu-HU" altLang="en-US" b="1" smtClean="0">
              <a:solidFill>
                <a:srgbClr val="663300"/>
              </a:solidFill>
            </a:endParaRPr>
          </a:p>
        </p:txBody>
      </p:sp>
      <p:sp>
        <p:nvSpPr>
          <p:cNvPr id="12291" name="Rectangle 3"/>
          <p:cNvSpPr>
            <a:spLocks noGrp="1" noChangeArrowheads="1"/>
          </p:cNvSpPr>
          <p:nvPr>
            <p:ph type="body" idx="1"/>
          </p:nvPr>
        </p:nvSpPr>
        <p:spPr/>
        <p:txBody>
          <a:bodyPr/>
          <a:lstStyle/>
          <a:p>
            <a:pPr eaLnBrk="1" hangingPunct="1"/>
            <a:r>
              <a:rPr lang="hu-HU" altLang="en-US" b="1" smtClean="0">
                <a:solidFill>
                  <a:schemeClr val="bg2"/>
                </a:solidFill>
              </a:rPr>
              <a:t>Globalization of </a:t>
            </a:r>
          </a:p>
          <a:p>
            <a:pPr lvl="1" eaLnBrk="1" hangingPunct="1">
              <a:buFontTx/>
              <a:buChar char="•"/>
            </a:pPr>
            <a:r>
              <a:rPr lang="hu-HU" altLang="en-US" b="1" smtClean="0">
                <a:solidFill>
                  <a:schemeClr val="bg2"/>
                </a:solidFill>
              </a:rPr>
              <a:t>production</a:t>
            </a:r>
          </a:p>
          <a:p>
            <a:pPr lvl="1" eaLnBrk="1" hangingPunct="1">
              <a:buFontTx/>
              <a:buChar char="•"/>
            </a:pPr>
            <a:r>
              <a:rPr lang="hu-HU" altLang="en-US" b="1" smtClean="0">
                <a:solidFill>
                  <a:schemeClr val="bg2"/>
                </a:solidFill>
              </a:rPr>
              <a:t>distribution channels</a:t>
            </a:r>
          </a:p>
          <a:p>
            <a:pPr lvl="1" eaLnBrk="1" hangingPunct="1">
              <a:buFontTx/>
              <a:buChar char="•"/>
            </a:pPr>
            <a:r>
              <a:rPr lang="hu-HU" altLang="en-US" b="1" smtClean="0">
                <a:solidFill>
                  <a:schemeClr val="bg2"/>
                </a:solidFill>
              </a:rPr>
              <a:t>marketing</a:t>
            </a:r>
          </a:p>
          <a:p>
            <a:pPr eaLnBrk="1" hangingPunct="1"/>
            <a:r>
              <a:rPr lang="hu-HU" altLang="en-US" b="1" smtClean="0">
                <a:solidFill>
                  <a:schemeClr val="bg2"/>
                </a:solidFill>
              </a:rPr>
              <a:t>Sales strategy / policy / pattern changed</a:t>
            </a:r>
          </a:p>
          <a:p>
            <a:pPr eaLnBrk="1" hangingPunct="1"/>
            <a:r>
              <a:rPr lang="hu-HU" altLang="en-US" b="1" smtClean="0">
                <a:solidFill>
                  <a:schemeClr val="bg2"/>
                </a:solidFill>
              </a:rPr>
              <a:t>Intensive B2B 1-2-1 customer relations in demand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hu-HU" altLang="en-US" b="1" smtClean="0">
                <a:solidFill>
                  <a:schemeClr val="hlink"/>
                </a:solidFill>
              </a:rPr>
              <a:t>Changes in marketing strategy</a:t>
            </a:r>
            <a:r>
              <a:rPr lang="hu-HU" altLang="en-US" smtClean="0">
                <a:solidFill>
                  <a:schemeClr val="hlink"/>
                </a:solidFill>
              </a:rPr>
              <a:t> (1)</a:t>
            </a:r>
            <a:endParaRPr lang="hu-HU" altLang="en-US" smtClean="0">
              <a:solidFill>
                <a:srgbClr val="663300"/>
              </a:solidFill>
            </a:endParaRPr>
          </a:p>
        </p:txBody>
      </p:sp>
      <p:sp>
        <p:nvSpPr>
          <p:cNvPr id="14339" name="Rectangle 3"/>
          <p:cNvSpPr>
            <a:spLocks noGrp="1" noChangeArrowheads="1"/>
          </p:cNvSpPr>
          <p:nvPr>
            <p:ph type="body" idx="1"/>
          </p:nvPr>
        </p:nvSpPr>
        <p:spPr>
          <a:xfrm>
            <a:off x="457200" y="1905000"/>
            <a:ext cx="8229600" cy="4191000"/>
          </a:xfrm>
        </p:spPr>
        <p:txBody>
          <a:bodyPr/>
          <a:lstStyle/>
          <a:p>
            <a:pPr eaLnBrk="1" hangingPunct="1">
              <a:buFontTx/>
              <a:buNone/>
            </a:pPr>
            <a:r>
              <a:rPr lang="en-US" altLang="en-US" b="1" dirty="0" smtClean="0">
                <a:solidFill>
                  <a:schemeClr val="bg2"/>
                </a:solidFill>
              </a:rPr>
              <a:t>Global players</a:t>
            </a:r>
            <a:endParaRPr lang="en-US" altLang="en-US" dirty="0" smtClean="0">
              <a:solidFill>
                <a:schemeClr val="bg2"/>
              </a:solidFill>
            </a:endParaRPr>
          </a:p>
          <a:p>
            <a:pPr lvl="1" eaLnBrk="1" hangingPunct="1">
              <a:buFontTx/>
              <a:buChar char="•"/>
            </a:pPr>
            <a:r>
              <a:rPr lang="en-US" altLang="en-US" dirty="0" smtClean="0">
                <a:solidFill>
                  <a:schemeClr val="bg2"/>
                </a:solidFill>
              </a:rPr>
              <a:t>Production, sales, marketing </a:t>
            </a:r>
            <a:r>
              <a:rPr lang="en-US" altLang="en-US" dirty="0" err="1" smtClean="0">
                <a:solidFill>
                  <a:schemeClr val="bg2"/>
                </a:solidFill>
              </a:rPr>
              <a:t>globalised</a:t>
            </a:r>
            <a:endParaRPr lang="en-US" altLang="en-US" dirty="0" smtClean="0">
              <a:solidFill>
                <a:schemeClr val="bg2"/>
              </a:solidFill>
            </a:endParaRPr>
          </a:p>
          <a:p>
            <a:pPr lvl="1" eaLnBrk="1" hangingPunct="1">
              <a:buFontTx/>
              <a:buChar char="•"/>
            </a:pPr>
            <a:r>
              <a:rPr lang="en-US" altLang="en-US" dirty="0" smtClean="0">
                <a:solidFill>
                  <a:schemeClr val="bg2"/>
                </a:solidFill>
              </a:rPr>
              <a:t>Full attack on consumers</a:t>
            </a:r>
          </a:p>
          <a:p>
            <a:pPr lvl="1" eaLnBrk="1" hangingPunct="1">
              <a:buFontTx/>
              <a:buChar char="•"/>
            </a:pPr>
            <a:r>
              <a:rPr lang="en-US" altLang="en-US" dirty="0" smtClean="0">
                <a:solidFill>
                  <a:schemeClr val="bg2"/>
                </a:solidFill>
              </a:rPr>
              <a:t>Building a “feeling” </a:t>
            </a:r>
          </a:p>
          <a:p>
            <a:pPr lvl="1" eaLnBrk="1" hangingPunct="1">
              <a:buFontTx/>
              <a:buChar char="•"/>
            </a:pPr>
            <a:r>
              <a:rPr lang="en-US" altLang="en-US" dirty="0" smtClean="0">
                <a:solidFill>
                  <a:schemeClr val="bg2"/>
                </a:solidFill>
              </a:rPr>
              <a:t>Tools: mass media +</a:t>
            </a:r>
          </a:p>
          <a:p>
            <a:pPr lvl="2" eaLnBrk="1" hangingPunct="1"/>
            <a:r>
              <a:rPr lang="en-US" altLang="en-US" b="1" dirty="0" smtClean="0">
                <a:solidFill>
                  <a:schemeClr val="bg2"/>
                </a:solidFill>
              </a:rPr>
              <a:t>but:</a:t>
            </a:r>
            <a:endParaRPr lang="en-US" altLang="en-US" dirty="0" smtClean="0">
              <a:solidFill>
                <a:schemeClr val="bg2"/>
              </a:solidFill>
            </a:endParaRPr>
          </a:p>
          <a:p>
            <a:pPr lvl="1" eaLnBrk="1" hangingPunct="1">
              <a:buFontTx/>
              <a:buChar char="•"/>
            </a:pPr>
            <a:r>
              <a:rPr lang="en-US" altLang="en-US" dirty="0" smtClean="0">
                <a:solidFill>
                  <a:schemeClr val="bg2"/>
                </a:solidFill>
              </a:rPr>
              <a:t>No direct feedback requested</a:t>
            </a:r>
          </a:p>
          <a:p>
            <a:pPr lvl="1" eaLnBrk="1" hangingPunct="1">
              <a:buFontTx/>
              <a:buChar char="•"/>
            </a:pPr>
            <a:r>
              <a:rPr lang="en-US" altLang="en-US" dirty="0" smtClean="0">
                <a:solidFill>
                  <a:schemeClr val="bg2"/>
                </a:solidFill>
              </a:rPr>
              <a:t>No exhibitions required</a:t>
            </a:r>
            <a:endParaRPr lang="en-US" altLang="en-US" dirty="0" smtClean="0">
              <a:solidFill>
                <a:schemeClr val="bg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hu-HU" altLang="en-US" b="1" smtClean="0">
                <a:solidFill>
                  <a:schemeClr val="hlink"/>
                </a:solidFill>
              </a:rPr>
              <a:t>Global players</a:t>
            </a:r>
            <a:endParaRPr lang="hu-HU" altLang="en-US" b="1" smtClean="0">
              <a:solidFill>
                <a:srgbClr val="663300"/>
              </a:solidFill>
            </a:endParaRPr>
          </a:p>
        </p:txBody>
      </p:sp>
      <p:sp>
        <p:nvSpPr>
          <p:cNvPr id="16387" name="Rectangle 3"/>
          <p:cNvSpPr>
            <a:spLocks noGrp="1" noChangeArrowheads="1"/>
          </p:cNvSpPr>
          <p:nvPr>
            <p:ph type="body" idx="1"/>
          </p:nvPr>
        </p:nvSpPr>
        <p:spPr/>
        <p:txBody>
          <a:bodyPr/>
          <a:lstStyle/>
          <a:p>
            <a:pPr eaLnBrk="1" hangingPunct="1">
              <a:buFontTx/>
              <a:buNone/>
            </a:pPr>
            <a:r>
              <a:rPr lang="en-US" altLang="en-US" b="1" dirty="0" smtClean="0">
                <a:solidFill>
                  <a:schemeClr val="bg2"/>
                </a:solidFill>
              </a:rPr>
              <a:t>On small markets:</a:t>
            </a:r>
            <a:endParaRPr lang="en-US" altLang="en-US" dirty="0" smtClean="0">
              <a:solidFill>
                <a:schemeClr val="bg2"/>
              </a:solidFill>
            </a:endParaRPr>
          </a:p>
          <a:p>
            <a:pPr eaLnBrk="1" hangingPunct="1"/>
            <a:r>
              <a:rPr lang="en-US" altLang="en-US" dirty="0" smtClean="0">
                <a:solidFill>
                  <a:schemeClr val="bg2"/>
                </a:solidFill>
              </a:rPr>
              <a:t>Market in the pocket</a:t>
            </a:r>
          </a:p>
          <a:p>
            <a:pPr eaLnBrk="1" hangingPunct="1"/>
            <a:r>
              <a:rPr lang="en-US" altLang="en-US" dirty="0" smtClean="0">
                <a:solidFill>
                  <a:schemeClr val="bg2"/>
                </a:solidFill>
              </a:rPr>
              <a:t>Use existing links</a:t>
            </a:r>
          </a:p>
          <a:p>
            <a:pPr lvl="1" eaLnBrk="1" hangingPunct="1"/>
            <a:r>
              <a:rPr lang="en-US" altLang="en-US" dirty="0" smtClean="0">
                <a:solidFill>
                  <a:schemeClr val="bg2"/>
                </a:solidFill>
              </a:rPr>
              <a:t>company events, presentations, invitations</a:t>
            </a:r>
          </a:p>
          <a:p>
            <a:pPr eaLnBrk="1" hangingPunct="1">
              <a:buFontTx/>
              <a:buNone/>
            </a:pPr>
            <a:r>
              <a:rPr lang="en-US" altLang="en-US" b="1" dirty="0" smtClean="0">
                <a:solidFill>
                  <a:schemeClr val="bg2"/>
                </a:solidFill>
              </a:rPr>
              <a:t>Positive:</a:t>
            </a:r>
            <a:endParaRPr lang="en-US" altLang="en-US" dirty="0" smtClean="0">
              <a:solidFill>
                <a:schemeClr val="bg2"/>
              </a:solidFill>
            </a:endParaRPr>
          </a:p>
          <a:p>
            <a:pPr eaLnBrk="1" hangingPunct="1"/>
            <a:r>
              <a:rPr lang="en-US" altLang="en-US" dirty="0" smtClean="0">
                <a:solidFill>
                  <a:schemeClr val="bg2"/>
                </a:solidFill>
              </a:rPr>
              <a:t>Have customer service contacts</a:t>
            </a:r>
          </a:p>
          <a:p>
            <a:pPr eaLnBrk="1" hangingPunct="1"/>
            <a:r>
              <a:rPr lang="en-US" altLang="en-US" dirty="0" smtClean="0">
                <a:solidFill>
                  <a:schemeClr val="bg2"/>
                </a:solidFill>
              </a:rPr>
              <a:t>Opportunity to involve partners/joint development process</a:t>
            </a:r>
            <a:endParaRPr lang="en-US" altLang="en-US" dirty="0" smtClean="0">
              <a:solidFill>
                <a:schemeClr val="bg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hu-HU" altLang="en-US" sz="4000" b="1" smtClean="0">
                <a:solidFill>
                  <a:schemeClr val="hlink"/>
                </a:solidFill>
              </a:rPr>
              <a:t>Changes in marketing strategy (2)</a:t>
            </a:r>
            <a:endParaRPr lang="hu-HU" altLang="en-US" sz="4000" b="1" smtClean="0">
              <a:solidFill>
                <a:srgbClr val="663300"/>
              </a:solidFill>
            </a:endParaRPr>
          </a:p>
        </p:txBody>
      </p:sp>
      <p:sp>
        <p:nvSpPr>
          <p:cNvPr id="18435" name="Rectangle 3"/>
          <p:cNvSpPr>
            <a:spLocks noGrp="1" noChangeArrowheads="1"/>
          </p:cNvSpPr>
          <p:nvPr>
            <p:ph type="body" idx="1"/>
          </p:nvPr>
        </p:nvSpPr>
        <p:spPr>
          <a:xfrm>
            <a:off x="381000" y="1905000"/>
            <a:ext cx="8229600" cy="4038600"/>
          </a:xfrm>
        </p:spPr>
        <p:txBody>
          <a:bodyPr/>
          <a:lstStyle/>
          <a:p>
            <a:pPr eaLnBrk="1" hangingPunct="1">
              <a:buFontTx/>
              <a:buNone/>
            </a:pPr>
            <a:r>
              <a:rPr lang="en-US" altLang="en-US" b="1" dirty="0" smtClean="0"/>
              <a:t>Local / Regional</a:t>
            </a:r>
            <a:endParaRPr lang="en-US" altLang="en-US" dirty="0" smtClean="0"/>
          </a:p>
          <a:p>
            <a:pPr eaLnBrk="1" hangingPunct="1"/>
            <a:r>
              <a:rPr lang="en-US" altLang="en-US" b="1" dirty="0" smtClean="0"/>
              <a:t>SMEs to produce, sell what their customers really want !!! </a:t>
            </a:r>
          </a:p>
          <a:p>
            <a:pPr eaLnBrk="1" hangingPunct="1"/>
            <a:r>
              <a:rPr lang="en-US" altLang="en-US" b="1" dirty="0" smtClean="0"/>
              <a:t>Need a low cost place for 1-2-1 meeting</a:t>
            </a:r>
          </a:p>
          <a:p>
            <a:pPr eaLnBrk="1" hangingPunct="1"/>
            <a:r>
              <a:rPr lang="en-US" altLang="en-US" b="1" dirty="0" smtClean="0"/>
              <a:t>Exhibitions - concentrated marketplace</a:t>
            </a:r>
          </a:p>
          <a:p>
            <a:pPr eaLnBrk="1" hangingPunct="1"/>
            <a:r>
              <a:rPr lang="en-US" altLang="en-US" b="1" dirty="0" smtClean="0"/>
              <a:t>Visitor: when buy, need full picture</a:t>
            </a:r>
          </a:p>
          <a:p>
            <a:pPr lvl="1" eaLnBrk="1" hangingPunct="1">
              <a:buFont typeface="Symbol" panose="05050102010706020507" pitchFamily="18" charset="2"/>
              <a:buChar char="-"/>
            </a:pPr>
            <a:r>
              <a:rPr lang="en-US" altLang="en-US" b="1" dirty="0" smtClean="0"/>
              <a:t>exhibitions – low cost, time-effective</a:t>
            </a:r>
            <a:endParaRPr lang="en-US" alt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838200"/>
            <a:ext cx="8229600" cy="1143000"/>
          </a:xfrm>
        </p:spPr>
        <p:txBody>
          <a:bodyPr/>
          <a:lstStyle/>
          <a:p>
            <a:pPr eaLnBrk="1" hangingPunct="1"/>
            <a:r>
              <a:rPr lang="hu-HU" altLang="en-US" sz="4800" b="1" dirty="0" err="1" smtClean="0">
                <a:solidFill>
                  <a:schemeClr val="hlink"/>
                </a:solidFill>
              </a:rPr>
              <a:t>Controversy</a:t>
            </a:r>
            <a:endParaRPr lang="hu-HU" altLang="en-US" b="1" dirty="0" smtClean="0">
              <a:solidFill>
                <a:srgbClr val="663300"/>
              </a:solidFill>
            </a:endParaRPr>
          </a:p>
        </p:txBody>
      </p:sp>
      <p:sp>
        <p:nvSpPr>
          <p:cNvPr id="20483" name="Rectangle 3"/>
          <p:cNvSpPr>
            <a:spLocks noGrp="1" noChangeArrowheads="1"/>
          </p:cNvSpPr>
          <p:nvPr>
            <p:ph type="body" idx="1"/>
          </p:nvPr>
        </p:nvSpPr>
        <p:spPr>
          <a:xfrm>
            <a:off x="533400" y="2667000"/>
            <a:ext cx="8229600" cy="2743200"/>
          </a:xfrm>
        </p:spPr>
        <p:txBody>
          <a:bodyPr/>
          <a:lstStyle/>
          <a:p>
            <a:pPr eaLnBrk="1" hangingPunct="1"/>
            <a:r>
              <a:rPr lang="en-US" altLang="en-US" b="1" dirty="0" smtClean="0">
                <a:solidFill>
                  <a:schemeClr val="bg2"/>
                </a:solidFill>
              </a:rPr>
              <a:t>Exhibitors do not like sales / marketing transparency </a:t>
            </a:r>
          </a:p>
          <a:p>
            <a:pPr eaLnBrk="1" hangingPunct="1"/>
            <a:r>
              <a:rPr lang="en-US" altLang="en-US" b="1" dirty="0" smtClean="0">
                <a:solidFill>
                  <a:schemeClr val="bg2"/>
                </a:solidFill>
              </a:rPr>
              <a:t>Visitors prefer to see as much as possible</a:t>
            </a:r>
            <a:endParaRPr lang="en-US" altLang="en-US" b="1" dirty="0" smtClean="0">
              <a:solidFill>
                <a:schemeClr val="bg2"/>
              </a:solidFill>
            </a:endParaRPr>
          </a:p>
        </p:txBody>
      </p:sp>
    </p:spTree>
  </p:cSld>
  <p:clrMapOvr>
    <a:masterClrMapping/>
  </p:clrMapOvr>
</p:sld>
</file>

<file path=ppt/theme/theme1.xml><?xml version="1.0" encoding="utf-8"?>
<a:theme xmlns:a="http://schemas.openxmlformats.org/drawingml/2006/main" name="Alapértelmezett terv">
  <a:themeElements>
    <a:clrScheme name="">
      <a:dk1>
        <a:srgbClr val="FFFF00"/>
      </a:dk1>
      <a:lt1>
        <a:srgbClr val="FFFF00"/>
      </a:lt1>
      <a:dk2>
        <a:srgbClr val="0033CC"/>
      </a:dk2>
      <a:lt2>
        <a:srgbClr val="66CCFF"/>
      </a:lt2>
      <a:accent1>
        <a:srgbClr val="3366CC"/>
      </a:accent1>
      <a:accent2>
        <a:srgbClr val="00B000"/>
      </a:accent2>
      <a:accent3>
        <a:srgbClr val="AAADE2"/>
      </a:accent3>
      <a:accent4>
        <a:srgbClr val="DADA00"/>
      </a:accent4>
      <a:accent5>
        <a:srgbClr val="ADB8E2"/>
      </a:accent5>
      <a:accent6>
        <a:srgbClr val="009F00"/>
      </a:accent6>
      <a:hlink>
        <a:srgbClr val="66CCFF"/>
      </a:hlink>
      <a:folHlink>
        <a:srgbClr val="FFE701"/>
      </a:folHlink>
    </a:clrScheme>
    <a:fontScheme name="Alapértelmezett ter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lapértelmezett ter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lapértelmezett ter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lapértelmezett ter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lapértelmezett ter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lapértelmezett ter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lapértelmezett ter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lapértelmezett ter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lapértelmezett ter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lapértelmezett ter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lapértelmezett ter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lapértelmezett ter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2405</Words>
  <Application>Microsoft Office PowerPoint</Application>
  <PresentationFormat>Diavetítés a képernyőre (4:3 oldalarány)</PresentationFormat>
  <Paragraphs>219</Paragraphs>
  <Slides>18</Slides>
  <Notes>18</Notes>
  <HiddenSlides>0</HiddenSlides>
  <MMClips>0</MMClips>
  <ScaleCrop>false</ScaleCrop>
  <HeadingPairs>
    <vt:vector size="6" baseType="variant">
      <vt:variant>
        <vt:lpstr>Használt betűtípusok</vt:lpstr>
      </vt:variant>
      <vt:variant>
        <vt:i4>2</vt:i4>
      </vt:variant>
      <vt:variant>
        <vt:lpstr>Téma</vt:lpstr>
      </vt:variant>
      <vt:variant>
        <vt:i4>1</vt:i4>
      </vt:variant>
      <vt:variant>
        <vt:lpstr>Diacímek</vt:lpstr>
      </vt:variant>
      <vt:variant>
        <vt:i4>18</vt:i4>
      </vt:variant>
    </vt:vector>
  </HeadingPairs>
  <TitlesOfParts>
    <vt:vector size="21" baseType="lpstr">
      <vt:lpstr>Arial</vt:lpstr>
      <vt:lpstr>Symbol</vt:lpstr>
      <vt:lpstr>Alapértelmezett terv</vt:lpstr>
      <vt:lpstr>Trade Fair Trends in Central East European Context </vt:lpstr>
      <vt:lpstr>Central East Europe?</vt:lpstr>
      <vt:lpstr>Trends in values</vt:lpstr>
      <vt:lpstr>Measuring market values</vt:lpstr>
      <vt:lpstr>Changes in world economy</vt:lpstr>
      <vt:lpstr>Changes in marketing strategy (1)</vt:lpstr>
      <vt:lpstr>Global players</vt:lpstr>
      <vt:lpstr>Changes in marketing strategy (2)</vt:lpstr>
      <vt:lpstr>Controversy</vt:lpstr>
      <vt:lpstr>CENTREX visitor surveys</vt:lpstr>
      <vt:lpstr>Preliminary results of surveys</vt:lpstr>
      <vt:lpstr>Exhibitions rank No. 1.</vt:lpstr>
      <vt:lpstr>Globals towards visits</vt:lpstr>
      <vt:lpstr>Local market</vt:lpstr>
      <vt:lpstr>Local marketing</vt:lpstr>
      <vt:lpstr>Diversifying trends</vt:lpstr>
      <vt:lpstr>What do we have  here in CEE?</vt:lpstr>
      <vt:lpstr>Challenges for us in CEE</vt:lpstr>
    </vt:vector>
  </TitlesOfParts>
  <Company>Gregorián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Trendy veletrhů ve středoevropejském kontextu</dc:title>
  <dc:creator>Nagy Károly</dc:creator>
  <cp:lastModifiedBy>Nagy Károly</cp:lastModifiedBy>
  <cp:revision>36</cp:revision>
  <dcterms:created xsi:type="dcterms:W3CDTF">2004-04-05T18:45:40Z</dcterms:created>
  <dcterms:modified xsi:type="dcterms:W3CDTF">2016-12-11T19:57:19Z</dcterms:modified>
</cp:coreProperties>
</file>